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7" r:id="rId5"/>
    <p:sldId id="256" r:id="rId6"/>
    <p:sldId id="258" r:id="rId7"/>
    <p:sldId id="259"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6D5BEE-BB31-4EB0-A972-E6B6739D58D3}" v="1" dt="2020-02-18T18:01:54.2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74"/>
  </p:normalViewPr>
  <p:slideViewPr>
    <p:cSldViewPr snapToGrid="0" snapToObjects="1">
      <p:cViewPr varScale="1">
        <p:scale>
          <a:sx n="131" d="100"/>
          <a:sy n="131" d="100"/>
        </p:scale>
        <p:origin x="3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an Gidinski" userId="S::e13817@burnabyschools.ca::04b11e21-dde1-4b64-aeb6-c2c59e203051" providerId="AD" clId="Web-{596D5BEE-BB31-4EB0-A972-E6B6739D58D3}"/>
    <pc:docChg chg="sldOrd">
      <pc:chgData name="Bryan Gidinski" userId="S::e13817@burnabyschools.ca::04b11e21-dde1-4b64-aeb6-c2c59e203051" providerId="AD" clId="Web-{596D5BEE-BB31-4EB0-A972-E6B6739D58D3}" dt="2020-02-18T18:01:54.203" v="0"/>
      <pc:docMkLst>
        <pc:docMk/>
      </pc:docMkLst>
      <pc:sldChg chg="ord">
        <pc:chgData name="Bryan Gidinski" userId="S::e13817@burnabyschools.ca::04b11e21-dde1-4b64-aeb6-c2c59e203051" providerId="AD" clId="Web-{596D5BEE-BB31-4EB0-A972-E6B6739D58D3}" dt="2020-02-18T18:01:54.203" v="0"/>
        <pc:sldMkLst>
          <pc:docMk/>
          <pc:sldMk cId="2702967589"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2/18/2020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2/18/2020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0FABB50-8451-EC4A-BD8C-ABBBC11BEB91}"/>
              </a:ext>
            </a:extLst>
          </p:cNvPr>
          <p:cNvSpPr/>
          <p:nvPr/>
        </p:nvSpPr>
        <p:spPr>
          <a:xfrm>
            <a:off x="1057072" y="1011677"/>
            <a:ext cx="10077855" cy="3877985"/>
          </a:xfrm>
          <a:prstGeom prst="rect">
            <a:avLst/>
          </a:prstGeom>
        </p:spPr>
        <p:txBody>
          <a:bodyPr wrap="square">
            <a:spAutoFit/>
          </a:bodyPr>
          <a:lstStyle/>
          <a:p>
            <a:r>
              <a:rPr lang="en-US" sz="5400" b="1" u="sng" dirty="0">
                <a:latin typeface="Optima" panose="02000503060000020004" pitchFamily="2" charset="0"/>
              </a:rPr>
              <a:t>The Gift Game</a:t>
            </a:r>
          </a:p>
          <a:p>
            <a:r>
              <a:rPr lang="en-US" sz="3200" dirty="0">
                <a:latin typeface="Optima" panose="02000503060000020004" pitchFamily="2" charset="0"/>
              </a:rPr>
              <a:t>Ask the students: What would you most like to get as a gift?  WHY?</a:t>
            </a:r>
          </a:p>
          <a:p>
            <a:endParaRPr lang="en-US" sz="3200" dirty="0">
              <a:latin typeface="Optima" panose="02000503060000020004" pitchFamily="2" charset="0"/>
            </a:endParaRPr>
          </a:p>
          <a:p>
            <a:r>
              <a:rPr lang="en-US" sz="3200" dirty="0">
                <a:latin typeface="Optima" panose="02000503060000020004" pitchFamily="2" charset="0"/>
              </a:rPr>
              <a:t>Students take turns presenting an imaginary gift to their partner in the circle.  The partner must open the gift and tell us all what fantastic thing is inside.</a:t>
            </a:r>
          </a:p>
        </p:txBody>
      </p:sp>
      <p:sp>
        <p:nvSpPr>
          <p:cNvPr id="3" name="TextBox 2">
            <a:extLst>
              <a:ext uri="{FF2B5EF4-FFF2-40B4-BE49-F238E27FC236}">
                <a16:creationId xmlns:a16="http://schemas.microsoft.com/office/drawing/2014/main" id="{788C6C33-9D36-4746-9771-BF826EA9799A}"/>
              </a:ext>
            </a:extLst>
          </p:cNvPr>
          <p:cNvSpPr txBox="1"/>
          <p:nvPr/>
        </p:nvSpPr>
        <p:spPr>
          <a:xfrm>
            <a:off x="1167319" y="5389123"/>
            <a:ext cx="8725711" cy="954107"/>
          </a:xfrm>
          <a:prstGeom prst="rect">
            <a:avLst/>
          </a:prstGeom>
          <a:noFill/>
        </p:spPr>
        <p:txBody>
          <a:bodyPr wrap="square" rtlCol="0">
            <a:spAutoFit/>
          </a:bodyPr>
          <a:lstStyle/>
          <a:p>
            <a:r>
              <a:rPr lang="en-US" sz="2800" dirty="0">
                <a:latin typeface="Optima" panose="02000503060000020004" pitchFamily="2" charset="0"/>
              </a:rPr>
              <a:t>*The goal is to make us all see the fantastic gift you’ve received and to show us how happy it makes you!</a:t>
            </a:r>
          </a:p>
        </p:txBody>
      </p:sp>
    </p:spTree>
    <p:extLst>
      <p:ext uri="{BB962C8B-B14F-4D97-AF65-F5344CB8AC3E}">
        <p14:creationId xmlns:p14="http://schemas.microsoft.com/office/powerpoint/2010/main" val="3867334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0B5696-EAEF-1449-A2D9-3221904743E7}"/>
              </a:ext>
            </a:extLst>
          </p:cNvPr>
          <p:cNvSpPr txBox="1"/>
          <p:nvPr/>
        </p:nvSpPr>
        <p:spPr>
          <a:xfrm>
            <a:off x="340468" y="394172"/>
            <a:ext cx="12266579" cy="923330"/>
          </a:xfrm>
          <a:prstGeom prst="rect">
            <a:avLst/>
          </a:prstGeom>
          <a:noFill/>
        </p:spPr>
        <p:txBody>
          <a:bodyPr wrap="square" rtlCol="0">
            <a:spAutoFit/>
          </a:bodyPr>
          <a:lstStyle/>
          <a:p>
            <a:r>
              <a:rPr lang="en-US" sz="5400" b="1" u="sng" dirty="0">
                <a:latin typeface="Optima" panose="02000503060000020004" pitchFamily="2" charset="0"/>
              </a:rPr>
              <a:t>Picture This</a:t>
            </a:r>
            <a:r>
              <a:rPr lang="en-US" sz="5400" dirty="0">
                <a:latin typeface="Optima" panose="02000503060000020004" pitchFamily="2" charset="0"/>
              </a:rPr>
              <a:t>: Drama Activities – Day 2</a:t>
            </a:r>
          </a:p>
        </p:txBody>
      </p:sp>
      <p:sp>
        <p:nvSpPr>
          <p:cNvPr id="6" name="TextBox 5">
            <a:extLst>
              <a:ext uri="{FF2B5EF4-FFF2-40B4-BE49-F238E27FC236}">
                <a16:creationId xmlns:a16="http://schemas.microsoft.com/office/drawing/2014/main" id="{DF5E60D3-4EDE-DD4C-9493-A11CAE2C748A}"/>
              </a:ext>
            </a:extLst>
          </p:cNvPr>
          <p:cNvSpPr txBox="1"/>
          <p:nvPr/>
        </p:nvSpPr>
        <p:spPr>
          <a:xfrm>
            <a:off x="1170562" y="4586391"/>
            <a:ext cx="8359302" cy="1877437"/>
          </a:xfrm>
          <a:prstGeom prst="rect">
            <a:avLst/>
          </a:prstGeom>
          <a:noFill/>
        </p:spPr>
        <p:txBody>
          <a:bodyPr wrap="square" rtlCol="0">
            <a:spAutoFit/>
          </a:bodyPr>
          <a:lstStyle/>
          <a:p>
            <a:r>
              <a:rPr lang="en-US" sz="4400" b="1" u="sng" dirty="0">
                <a:latin typeface="Optima" panose="02000503060000020004" pitchFamily="2" charset="0"/>
              </a:rPr>
              <a:t>LETS MAKE BELIEVE!!</a:t>
            </a:r>
          </a:p>
          <a:p>
            <a:endParaRPr lang="en-US" dirty="0">
              <a:latin typeface="Optima" panose="02000503060000020004" pitchFamily="2" charset="0"/>
            </a:endParaRPr>
          </a:p>
          <a:p>
            <a:r>
              <a:rPr lang="en-US" dirty="0">
                <a:latin typeface="Optima" panose="02000503060000020004" pitchFamily="2" charset="0"/>
              </a:rPr>
              <a:t>The goal of our time in drama is to learn to use the power of our imaginations to make believe.  By pretending to be other people in other places, lets us learn more about being ourselves.  *Demo on the power of the imagination. </a:t>
            </a:r>
          </a:p>
        </p:txBody>
      </p:sp>
      <p:pic>
        <p:nvPicPr>
          <p:cNvPr id="8" name="Picture 7">
            <a:extLst>
              <a:ext uri="{FF2B5EF4-FFF2-40B4-BE49-F238E27FC236}">
                <a16:creationId xmlns:a16="http://schemas.microsoft.com/office/drawing/2014/main" id="{6C3473BB-C597-5D42-B5FB-0BB379265A89}"/>
              </a:ext>
            </a:extLst>
          </p:cNvPr>
          <p:cNvPicPr>
            <a:picLocks noChangeAspect="1"/>
          </p:cNvPicPr>
          <p:nvPr/>
        </p:nvPicPr>
        <p:blipFill>
          <a:blip r:embed="rId2"/>
          <a:stretch>
            <a:fillRect/>
          </a:stretch>
        </p:blipFill>
        <p:spPr>
          <a:xfrm>
            <a:off x="1079771" y="1654019"/>
            <a:ext cx="9396919" cy="2932372"/>
          </a:xfrm>
          <a:prstGeom prst="rect">
            <a:avLst/>
          </a:prstGeom>
        </p:spPr>
      </p:pic>
    </p:spTree>
    <p:extLst>
      <p:ext uri="{BB962C8B-B14F-4D97-AF65-F5344CB8AC3E}">
        <p14:creationId xmlns:p14="http://schemas.microsoft.com/office/powerpoint/2010/main" val="27029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EEBB95-BF8B-DA4A-8A0C-8A2FF328E06E}"/>
              </a:ext>
            </a:extLst>
          </p:cNvPr>
          <p:cNvSpPr txBox="1"/>
          <p:nvPr/>
        </p:nvSpPr>
        <p:spPr>
          <a:xfrm>
            <a:off x="1264596" y="1031132"/>
            <a:ext cx="10525328" cy="923330"/>
          </a:xfrm>
          <a:prstGeom prst="rect">
            <a:avLst/>
          </a:prstGeom>
          <a:noFill/>
        </p:spPr>
        <p:txBody>
          <a:bodyPr wrap="square" rtlCol="0">
            <a:spAutoFit/>
          </a:bodyPr>
          <a:lstStyle/>
          <a:p>
            <a:r>
              <a:rPr lang="en-US" sz="5400" b="1" u="sng" dirty="0">
                <a:latin typeface="Optima" panose="02000503060000020004" pitchFamily="2" charset="0"/>
              </a:rPr>
              <a:t>Moving Through Environments</a:t>
            </a:r>
          </a:p>
        </p:txBody>
      </p:sp>
      <p:sp>
        <p:nvSpPr>
          <p:cNvPr id="3" name="TextBox 2">
            <a:extLst>
              <a:ext uri="{FF2B5EF4-FFF2-40B4-BE49-F238E27FC236}">
                <a16:creationId xmlns:a16="http://schemas.microsoft.com/office/drawing/2014/main" id="{4D485FE2-D946-CA4A-B5A4-08E00EAD2D8A}"/>
              </a:ext>
            </a:extLst>
          </p:cNvPr>
          <p:cNvSpPr txBox="1"/>
          <p:nvPr/>
        </p:nvSpPr>
        <p:spPr>
          <a:xfrm>
            <a:off x="1264596" y="2305455"/>
            <a:ext cx="8939719" cy="2308324"/>
          </a:xfrm>
          <a:prstGeom prst="rect">
            <a:avLst/>
          </a:prstGeom>
          <a:noFill/>
        </p:spPr>
        <p:txBody>
          <a:bodyPr wrap="square" rtlCol="0">
            <a:spAutoFit/>
          </a:bodyPr>
          <a:lstStyle/>
          <a:p>
            <a:r>
              <a:rPr lang="en-US" sz="2400" dirty="0">
                <a:latin typeface="Optima" panose="02000503060000020004" pitchFamily="2" charset="0"/>
              </a:rPr>
              <a:t>Using ONLY our bodies (no voices) begin to move around the circle.  As the teacher describes the environment, imagine how that would effect the way you move your body.</a:t>
            </a:r>
            <a:br>
              <a:rPr lang="en-US" sz="2400" dirty="0">
                <a:latin typeface="Optima" panose="02000503060000020004" pitchFamily="2" charset="0"/>
              </a:rPr>
            </a:br>
            <a:br>
              <a:rPr lang="en-US" sz="2400" dirty="0">
                <a:latin typeface="Optima" panose="02000503060000020004" pitchFamily="2" charset="0"/>
              </a:rPr>
            </a:br>
            <a:r>
              <a:rPr lang="en-US" sz="2400" dirty="0">
                <a:latin typeface="Optima" panose="02000503060000020004" pitchFamily="2" charset="0"/>
              </a:rPr>
              <a:t>We are working on developing our </a:t>
            </a:r>
            <a:r>
              <a:rPr lang="en-US" sz="2400" i="1" u="sng" dirty="0">
                <a:latin typeface="Optima" panose="02000503060000020004" pitchFamily="2" charset="0"/>
              </a:rPr>
              <a:t>focus</a:t>
            </a:r>
            <a:r>
              <a:rPr lang="en-US" sz="2400" dirty="0">
                <a:latin typeface="Optima" panose="02000503060000020004" pitchFamily="2" charset="0"/>
              </a:rPr>
              <a:t>, </a:t>
            </a:r>
            <a:r>
              <a:rPr lang="en-US" sz="2400" i="1" u="sng" dirty="0">
                <a:latin typeface="Optima" panose="02000503060000020004" pitchFamily="2" charset="0"/>
              </a:rPr>
              <a:t>listening</a:t>
            </a:r>
            <a:r>
              <a:rPr lang="en-US" sz="2400" dirty="0">
                <a:latin typeface="Optima" panose="02000503060000020004" pitchFamily="2" charset="0"/>
              </a:rPr>
              <a:t>, </a:t>
            </a:r>
            <a:r>
              <a:rPr lang="en-US" sz="2400" i="1" u="sng" dirty="0">
                <a:latin typeface="Optima" panose="02000503060000020004" pitchFamily="2" charset="0"/>
              </a:rPr>
              <a:t>physical literacy</a:t>
            </a:r>
            <a:r>
              <a:rPr lang="en-US" sz="2400" dirty="0">
                <a:latin typeface="Optima" panose="02000503060000020004" pitchFamily="2" charset="0"/>
              </a:rPr>
              <a:t> and </a:t>
            </a:r>
            <a:r>
              <a:rPr lang="en-US" sz="2400" i="1" u="sng" dirty="0">
                <a:latin typeface="Optima" panose="02000503060000020004" pitchFamily="2" charset="0"/>
              </a:rPr>
              <a:t>imagination</a:t>
            </a:r>
            <a:r>
              <a:rPr lang="en-US" sz="2400" dirty="0">
                <a:latin typeface="Optima" panose="02000503060000020004" pitchFamily="2" charset="0"/>
              </a:rPr>
              <a:t>. </a:t>
            </a:r>
          </a:p>
        </p:txBody>
      </p:sp>
      <p:sp>
        <p:nvSpPr>
          <p:cNvPr id="4" name="TextBox 3">
            <a:extLst>
              <a:ext uri="{FF2B5EF4-FFF2-40B4-BE49-F238E27FC236}">
                <a16:creationId xmlns:a16="http://schemas.microsoft.com/office/drawing/2014/main" id="{BB3BCF4D-6F9A-2F4B-8F3E-AFD2A855F40E}"/>
              </a:ext>
            </a:extLst>
          </p:cNvPr>
          <p:cNvSpPr txBox="1"/>
          <p:nvPr/>
        </p:nvSpPr>
        <p:spPr>
          <a:xfrm>
            <a:off x="1264596" y="4964772"/>
            <a:ext cx="10972800" cy="1200329"/>
          </a:xfrm>
          <a:prstGeom prst="rect">
            <a:avLst/>
          </a:prstGeom>
          <a:noFill/>
        </p:spPr>
        <p:txBody>
          <a:bodyPr wrap="square" rtlCol="0">
            <a:spAutoFit/>
          </a:bodyPr>
          <a:lstStyle/>
          <a:p>
            <a:r>
              <a:rPr lang="en-US" sz="2400" u="sng" dirty="0">
                <a:latin typeface="Optima" panose="02000503060000020004" pitchFamily="2" charset="0"/>
              </a:rPr>
              <a:t>Examples of Environments to explore:</a:t>
            </a:r>
          </a:p>
          <a:p>
            <a:r>
              <a:rPr lang="en-US" sz="2400" dirty="0">
                <a:latin typeface="Optima" panose="02000503060000020004" pitchFamily="2" charset="0"/>
              </a:rPr>
              <a:t>Under the ocean, The moon, Room full of balloons, Piles of feathers, mud, sticky floors, full of their favorite food, A dark forest, a jungle…</a:t>
            </a:r>
          </a:p>
        </p:txBody>
      </p:sp>
    </p:spTree>
    <p:extLst>
      <p:ext uri="{BB962C8B-B14F-4D97-AF65-F5344CB8AC3E}">
        <p14:creationId xmlns:p14="http://schemas.microsoft.com/office/powerpoint/2010/main" val="381457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904E67-FCE1-5442-ABD7-7A6886592E54}"/>
              </a:ext>
            </a:extLst>
          </p:cNvPr>
          <p:cNvSpPr txBox="1"/>
          <p:nvPr/>
        </p:nvSpPr>
        <p:spPr>
          <a:xfrm>
            <a:off x="891702" y="204280"/>
            <a:ext cx="10408596" cy="923330"/>
          </a:xfrm>
          <a:prstGeom prst="rect">
            <a:avLst/>
          </a:prstGeom>
          <a:noFill/>
        </p:spPr>
        <p:txBody>
          <a:bodyPr wrap="square" rtlCol="0">
            <a:spAutoFit/>
          </a:bodyPr>
          <a:lstStyle/>
          <a:p>
            <a:r>
              <a:rPr lang="en-US" sz="5400" u="sng" dirty="0">
                <a:latin typeface="Optima" panose="02000503060000020004" pitchFamily="2" charset="0"/>
              </a:rPr>
              <a:t>Pivotal Moment Drama activities </a:t>
            </a:r>
          </a:p>
        </p:txBody>
      </p:sp>
      <p:sp>
        <p:nvSpPr>
          <p:cNvPr id="3" name="TextBox 2">
            <a:extLst>
              <a:ext uri="{FF2B5EF4-FFF2-40B4-BE49-F238E27FC236}">
                <a16:creationId xmlns:a16="http://schemas.microsoft.com/office/drawing/2014/main" id="{759E0AF0-B420-0B4D-87CA-D03BF05C0D05}"/>
              </a:ext>
            </a:extLst>
          </p:cNvPr>
          <p:cNvSpPr txBox="1"/>
          <p:nvPr/>
        </p:nvSpPr>
        <p:spPr>
          <a:xfrm>
            <a:off x="891702" y="1478604"/>
            <a:ext cx="9691992" cy="830997"/>
          </a:xfrm>
          <a:prstGeom prst="rect">
            <a:avLst/>
          </a:prstGeom>
          <a:noFill/>
        </p:spPr>
        <p:txBody>
          <a:bodyPr wrap="square" rtlCol="0">
            <a:spAutoFit/>
          </a:bodyPr>
          <a:lstStyle/>
          <a:p>
            <a:r>
              <a:rPr lang="en-US" sz="2400" dirty="0">
                <a:latin typeface="Optima" panose="02000503060000020004" pitchFamily="2" charset="0"/>
              </a:rPr>
              <a:t>A Pivotal Moment is an important moment of change in a persons life.  What are some examples of important moments that you can think of?</a:t>
            </a:r>
          </a:p>
        </p:txBody>
      </p:sp>
      <p:sp>
        <p:nvSpPr>
          <p:cNvPr id="4" name="TextBox 3">
            <a:extLst>
              <a:ext uri="{FF2B5EF4-FFF2-40B4-BE49-F238E27FC236}">
                <a16:creationId xmlns:a16="http://schemas.microsoft.com/office/drawing/2014/main" id="{99E29172-E66E-2F4A-A9A0-6931EF5C997D}"/>
              </a:ext>
            </a:extLst>
          </p:cNvPr>
          <p:cNvSpPr txBox="1"/>
          <p:nvPr/>
        </p:nvSpPr>
        <p:spPr>
          <a:xfrm>
            <a:off x="891702" y="2609803"/>
            <a:ext cx="10204315" cy="830997"/>
          </a:xfrm>
          <a:prstGeom prst="rect">
            <a:avLst/>
          </a:prstGeom>
          <a:noFill/>
        </p:spPr>
        <p:txBody>
          <a:bodyPr wrap="square" rtlCol="0">
            <a:spAutoFit/>
          </a:bodyPr>
          <a:lstStyle/>
          <a:p>
            <a:r>
              <a:rPr lang="en-US" sz="2400" dirty="0">
                <a:latin typeface="Optima" panose="02000503060000020004" pitchFamily="2" charset="0"/>
              </a:rPr>
              <a:t>Moments of Change can happen TO you or INSIDE of you.  They can also be decisions that you make about yourself and your life. </a:t>
            </a:r>
          </a:p>
        </p:txBody>
      </p:sp>
      <p:sp>
        <p:nvSpPr>
          <p:cNvPr id="5" name="TextBox 4">
            <a:extLst>
              <a:ext uri="{FF2B5EF4-FFF2-40B4-BE49-F238E27FC236}">
                <a16:creationId xmlns:a16="http://schemas.microsoft.com/office/drawing/2014/main" id="{63128929-485A-6449-8E8E-3E8479D50FA8}"/>
              </a:ext>
            </a:extLst>
          </p:cNvPr>
          <p:cNvSpPr txBox="1"/>
          <p:nvPr/>
        </p:nvSpPr>
        <p:spPr>
          <a:xfrm>
            <a:off x="1060315" y="3832698"/>
            <a:ext cx="5035685" cy="1477328"/>
          </a:xfrm>
          <a:prstGeom prst="rect">
            <a:avLst/>
          </a:prstGeom>
          <a:noFill/>
        </p:spPr>
        <p:txBody>
          <a:bodyPr wrap="square" rtlCol="0">
            <a:spAutoFit/>
          </a:bodyPr>
          <a:lstStyle/>
          <a:p>
            <a:r>
              <a:rPr lang="en-US" b="1" u="sng" dirty="0">
                <a:latin typeface="Optima" panose="02000503060000020004" pitchFamily="2" charset="0"/>
              </a:rPr>
              <a:t>Examples of INSIDE important moments</a:t>
            </a:r>
          </a:p>
          <a:p>
            <a:pPr marL="285750" indent="-285750">
              <a:buFontTx/>
              <a:buChar char="-"/>
            </a:pPr>
            <a:r>
              <a:rPr lang="en-US" dirty="0">
                <a:latin typeface="Optima" panose="02000503060000020004" pitchFamily="2" charset="0"/>
              </a:rPr>
              <a:t>Deciding to be a Dentist</a:t>
            </a:r>
          </a:p>
          <a:p>
            <a:pPr marL="285750" indent="-285750">
              <a:buFontTx/>
              <a:buChar char="-"/>
            </a:pPr>
            <a:r>
              <a:rPr lang="en-US" dirty="0">
                <a:latin typeface="Optima" panose="02000503060000020004" pitchFamily="2" charset="0"/>
              </a:rPr>
              <a:t>Starting to learn an instrument </a:t>
            </a:r>
          </a:p>
          <a:p>
            <a:pPr marL="285750" indent="-285750">
              <a:buFontTx/>
              <a:buChar char="-"/>
            </a:pPr>
            <a:r>
              <a:rPr lang="en-US" dirty="0">
                <a:latin typeface="Optima" panose="02000503060000020004" pitchFamily="2" charset="0"/>
              </a:rPr>
              <a:t>Making a best friend</a:t>
            </a:r>
          </a:p>
          <a:p>
            <a:pPr marL="285750" indent="-285750">
              <a:buFontTx/>
              <a:buChar char="-"/>
            </a:pPr>
            <a:r>
              <a:rPr lang="en-US" dirty="0">
                <a:latin typeface="Optima" panose="02000503060000020004" pitchFamily="2" charset="0"/>
              </a:rPr>
              <a:t>Making a change in your behavior or actions </a:t>
            </a:r>
          </a:p>
        </p:txBody>
      </p:sp>
      <p:sp>
        <p:nvSpPr>
          <p:cNvPr id="6" name="TextBox 5">
            <a:extLst>
              <a:ext uri="{FF2B5EF4-FFF2-40B4-BE49-F238E27FC236}">
                <a16:creationId xmlns:a16="http://schemas.microsoft.com/office/drawing/2014/main" id="{A1D53DA8-8F90-184A-9144-BB9D125DA971}"/>
              </a:ext>
            </a:extLst>
          </p:cNvPr>
          <p:cNvSpPr txBox="1"/>
          <p:nvPr/>
        </p:nvSpPr>
        <p:spPr>
          <a:xfrm>
            <a:off x="6624536" y="3832698"/>
            <a:ext cx="4795736" cy="1754326"/>
          </a:xfrm>
          <a:prstGeom prst="rect">
            <a:avLst/>
          </a:prstGeom>
          <a:noFill/>
        </p:spPr>
        <p:txBody>
          <a:bodyPr wrap="square" rtlCol="0">
            <a:spAutoFit/>
          </a:bodyPr>
          <a:lstStyle/>
          <a:p>
            <a:r>
              <a:rPr lang="en-US" b="1" u="sng" dirty="0">
                <a:latin typeface="Optima" panose="02000503060000020004" pitchFamily="2" charset="0"/>
              </a:rPr>
              <a:t>Examples of OUTSIDE moments</a:t>
            </a:r>
          </a:p>
          <a:p>
            <a:r>
              <a:rPr lang="en-US" dirty="0">
                <a:latin typeface="Optima" panose="02000503060000020004" pitchFamily="2" charset="0"/>
              </a:rPr>
              <a:t>-Winning the lottery </a:t>
            </a:r>
          </a:p>
          <a:p>
            <a:r>
              <a:rPr lang="en-US" dirty="0">
                <a:latin typeface="Optima" panose="02000503060000020004" pitchFamily="2" charset="0"/>
              </a:rPr>
              <a:t>-Being in an earthquake</a:t>
            </a:r>
          </a:p>
          <a:p>
            <a:r>
              <a:rPr lang="en-US" dirty="0">
                <a:latin typeface="Optima" panose="02000503060000020004" pitchFamily="2" charset="0"/>
              </a:rPr>
              <a:t>-Moving homes/schools</a:t>
            </a:r>
          </a:p>
          <a:p>
            <a:r>
              <a:rPr lang="en-US" dirty="0">
                <a:latin typeface="Optima" panose="02000503060000020004" pitchFamily="2" charset="0"/>
              </a:rPr>
              <a:t>-Getting a new family member </a:t>
            </a:r>
            <a:br>
              <a:rPr lang="en-US" dirty="0"/>
            </a:br>
            <a:endParaRPr lang="en-US" dirty="0"/>
          </a:p>
        </p:txBody>
      </p:sp>
      <p:sp>
        <p:nvSpPr>
          <p:cNvPr id="7" name="TextBox 6">
            <a:extLst>
              <a:ext uri="{FF2B5EF4-FFF2-40B4-BE49-F238E27FC236}">
                <a16:creationId xmlns:a16="http://schemas.microsoft.com/office/drawing/2014/main" id="{26A603D0-EA29-E247-BA35-FF7BA1BA541A}"/>
              </a:ext>
            </a:extLst>
          </p:cNvPr>
          <p:cNvSpPr txBox="1"/>
          <p:nvPr/>
        </p:nvSpPr>
        <p:spPr>
          <a:xfrm>
            <a:off x="739302" y="5587024"/>
            <a:ext cx="10680970" cy="830997"/>
          </a:xfrm>
          <a:prstGeom prst="rect">
            <a:avLst/>
          </a:prstGeom>
          <a:noFill/>
        </p:spPr>
        <p:txBody>
          <a:bodyPr wrap="square" rtlCol="0">
            <a:spAutoFit/>
          </a:bodyPr>
          <a:lstStyle/>
          <a:p>
            <a:r>
              <a:rPr lang="en-US" sz="2400" dirty="0">
                <a:latin typeface="Optima" panose="02000503060000020004" pitchFamily="2" charset="0"/>
              </a:rPr>
              <a:t>How would your life change if one if these events happened to you? How would you react to each one? </a:t>
            </a:r>
          </a:p>
        </p:txBody>
      </p:sp>
    </p:spTree>
    <p:extLst>
      <p:ext uri="{BB962C8B-B14F-4D97-AF65-F5344CB8AC3E}">
        <p14:creationId xmlns:p14="http://schemas.microsoft.com/office/powerpoint/2010/main" val="321434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42CAEC7-553F-5A4F-A16A-62FB41A0DB69}"/>
              </a:ext>
            </a:extLst>
          </p:cNvPr>
          <p:cNvSpPr/>
          <p:nvPr/>
        </p:nvSpPr>
        <p:spPr>
          <a:xfrm>
            <a:off x="904672" y="3025302"/>
            <a:ext cx="8657617" cy="22957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804907F-4724-6842-A2F0-2D80E437D1C8}"/>
              </a:ext>
            </a:extLst>
          </p:cNvPr>
          <p:cNvSpPr txBox="1"/>
          <p:nvPr/>
        </p:nvSpPr>
        <p:spPr>
          <a:xfrm>
            <a:off x="1035995" y="3157503"/>
            <a:ext cx="8394970" cy="2031325"/>
          </a:xfrm>
          <a:prstGeom prst="rect">
            <a:avLst/>
          </a:prstGeom>
          <a:noFill/>
        </p:spPr>
        <p:txBody>
          <a:bodyPr wrap="square" rtlCol="0">
            <a:spAutoFit/>
          </a:bodyPr>
          <a:lstStyle/>
          <a:p>
            <a:r>
              <a:rPr lang="en-US" dirty="0">
                <a:latin typeface="Optima" panose="02000503060000020004" pitchFamily="2" charset="0"/>
              </a:rPr>
              <a:t>To create groups: Have students move around the circle and form geometric shapes with other students.</a:t>
            </a:r>
          </a:p>
          <a:p>
            <a:br>
              <a:rPr lang="en-US" dirty="0">
                <a:latin typeface="Optima" panose="02000503060000020004" pitchFamily="2" charset="0"/>
              </a:rPr>
            </a:br>
            <a:r>
              <a:rPr lang="en-US" dirty="0">
                <a:latin typeface="Optima" panose="02000503060000020004" pitchFamily="2" charset="0"/>
              </a:rPr>
              <a:t>Example: “Form a triangle with 3 other people”</a:t>
            </a:r>
          </a:p>
          <a:p>
            <a:r>
              <a:rPr lang="en-US" dirty="0">
                <a:latin typeface="Optima" panose="02000503060000020004" pitchFamily="2" charset="0"/>
              </a:rPr>
              <a:t>Example: “Form a circle with 4 people”</a:t>
            </a:r>
            <a:br>
              <a:rPr lang="en-US" dirty="0">
                <a:latin typeface="Optima" panose="02000503060000020004" pitchFamily="2" charset="0"/>
              </a:rPr>
            </a:br>
            <a:endParaRPr lang="en-US" dirty="0">
              <a:latin typeface="Optima" panose="02000503060000020004" pitchFamily="2" charset="0"/>
            </a:endParaRPr>
          </a:p>
          <a:p>
            <a:r>
              <a:rPr lang="en-US" dirty="0">
                <a:latin typeface="Optima" panose="02000503060000020004" pitchFamily="2" charset="0"/>
              </a:rPr>
              <a:t>Once you have groups you are happy with, you can go into the activity. </a:t>
            </a:r>
          </a:p>
        </p:txBody>
      </p:sp>
      <p:sp>
        <p:nvSpPr>
          <p:cNvPr id="2" name="TextBox 1">
            <a:extLst>
              <a:ext uri="{FF2B5EF4-FFF2-40B4-BE49-F238E27FC236}">
                <a16:creationId xmlns:a16="http://schemas.microsoft.com/office/drawing/2014/main" id="{2F576AFF-BBED-154E-887F-3FE0A845D0B0}"/>
              </a:ext>
            </a:extLst>
          </p:cNvPr>
          <p:cNvSpPr txBox="1"/>
          <p:nvPr/>
        </p:nvSpPr>
        <p:spPr>
          <a:xfrm>
            <a:off x="1702340" y="194553"/>
            <a:ext cx="9075907" cy="923330"/>
          </a:xfrm>
          <a:prstGeom prst="rect">
            <a:avLst/>
          </a:prstGeom>
          <a:noFill/>
        </p:spPr>
        <p:txBody>
          <a:bodyPr wrap="square" rtlCol="0">
            <a:spAutoFit/>
          </a:bodyPr>
          <a:lstStyle/>
          <a:p>
            <a:r>
              <a:rPr lang="en-US" sz="5400" b="1" u="sng" dirty="0">
                <a:latin typeface="Optima" panose="02000503060000020004" pitchFamily="2" charset="0"/>
              </a:rPr>
              <a:t>Show a Pivotal Moment</a:t>
            </a:r>
          </a:p>
        </p:txBody>
      </p:sp>
      <p:sp>
        <p:nvSpPr>
          <p:cNvPr id="3" name="TextBox 2">
            <a:extLst>
              <a:ext uri="{FF2B5EF4-FFF2-40B4-BE49-F238E27FC236}">
                <a16:creationId xmlns:a16="http://schemas.microsoft.com/office/drawing/2014/main" id="{04A34A94-F7F9-AA45-A51E-736D36CD21F0}"/>
              </a:ext>
            </a:extLst>
          </p:cNvPr>
          <p:cNvSpPr txBox="1"/>
          <p:nvPr/>
        </p:nvSpPr>
        <p:spPr>
          <a:xfrm>
            <a:off x="904672" y="1264596"/>
            <a:ext cx="10573966" cy="1569660"/>
          </a:xfrm>
          <a:prstGeom prst="rect">
            <a:avLst/>
          </a:prstGeom>
          <a:noFill/>
        </p:spPr>
        <p:txBody>
          <a:bodyPr wrap="square" rtlCol="0">
            <a:spAutoFit/>
          </a:bodyPr>
          <a:lstStyle/>
          <a:p>
            <a:r>
              <a:rPr lang="en-US" sz="2400" dirty="0">
                <a:latin typeface="Optima" panose="02000503060000020004" pitchFamily="2" charset="0"/>
              </a:rPr>
              <a:t>In groups, students will share a short 15 second scene of a pivotal moment.  Make sure you show us the MOMENT as well as how the characters in your scene feel about that moment.  We want you to show us how this important moment is going to change the characters lives. </a:t>
            </a:r>
          </a:p>
        </p:txBody>
      </p:sp>
      <p:sp>
        <p:nvSpPr>
          <p:cNvPr id="6" name="TextBox 5">
            <a:extLst>
              <a:ext uri="{FF2B5EF4-FFF2-40B4-BE49-F238E27FC236}">
                <a16:creationId xmlns:a16="http://schemas.microsoft.com/office/drawing/2014/main" id="{F4AF0875-06FE-F54A-A8D9-82BB0CC6BDBD}"/>
              </a:ext>
            </a:extLst>
          </p:cNvPr>
          <p:cNvSpPr txBox="1"/>
          <p:nvPr/>
        </p:nvSpPr>
        <p:spPr>
          <a:xfrm>
            <a:off x="904672" y="5389124"/>
            <a:ext cx="9474740" cy="1200329"/>
          </a:xfrm>
          <a:prstGeom prst="rect">
            <a:avLst/>
          </a:prstGeom>
          <a:noFill/>
        </p:spPr>
        <p:txBody>
          <a:bodyPr wrap="square" rtlCol="0">
            <a:spAutoFit/>
          </a:bodyPr>
          <a:lstStyle/>
          <a:p>
            <a:r>
              <a:rPr lang="en-US" sz="2400" dirty="0">
                <a:latin typeface="Optima" panose="02000503060000020004" pitchFamily="2" charset="0"/>
              </a:rPr>
              <a:t>Performances should be done into the circle, with teacher direction and support. Don’t be afraid to have the students re-do the scene if you think it’s necessary. </a:t>
            </a:r>
          </a:p>
        </p:txBody>
      </p:sp>
    </p:spTree>
    <p:extLst>
      <p:ext uri="{BB962C8B-B14F-4D97-AF65-F5344CB8AC3E}">
        <p14:creationId xmlns:p14="http://schemas.microsoft.com/office/powerpoint/2010/main" val="1432029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34A85BCD2CAE439C7E1DAA3D15EA2D" ma:contentTypeVersion="4" ma:contentTypeDescription="Create a new document." ma:contentTypeScope="" ma:versionID="e043415a0f1b2eda6479068e6374ba9d">
  <xsd:schema xmlns:xsd="http://www.w3.org/2001/XMLSchema" xmlns:xs="http://www.w3.org/2001/XMLSchema" xmlns:p="http://schemas.microsoft.com/office/2006/metadata/properties" xmlns:ns2="0452fd84-5748-44a8-b910-88adbb3f63fc" targetNamespace="http://schemas.microsoft.com/office/2006/metadata/properties" ma:root="true" ma:fieldsID="9fac742af7ff73a9426bcf6e765d44cd" ns2:_="">
    <xsd:import namespace="0452fd84-5748-44a8-b910-88adbb3f63f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52fd84-5748-44a8-b910-88adbb3f63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48979F-EA47-4B15-9C7D-48B269A9E975}">
  <ds:schemaRefs>
    <ds:schemaRef ds:uri="http://schemas.microsoft.com/sharepoint/v3/contenttype/forms"/>
  </ds:schemaRefs>
</ds:datastoreItem>
</file>

<file path=customXml/itemProps2.xml><?xml version="1.0" encoding="utf-8"?>
<ds:datastoreItem xmlns:ds="http://schemas.openxmlformats.org/officeDocument/2006/customXml" ds:itemID="{12D3B1A9-0673-40A8-8871-7FCC55A356AC}"/>
</file>

<file path=customXml/itemProps3.xml><?xml version="1.0" encoding="utf-8"?>
<ds:datastoreItem xmlns:ds="http://schemas.openxmlformats.org/officeDocument/2006/customXml" ds:itemID="{8D52FFB7-D9A0-42E7-AB3A-4442F79B800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Ion</Template>
  <TotalTime>95</TotalTime>
  <Words>505</Words>
  <Application>Microsoft Office PowerPoint</Application>
  <PresentationFormat>Widescreen</PresentationFormat>
  <Paragraphs>34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BrynA Williams</dc:creator>
  <cp:lastModifiedBy>BrynA Williams</cp:lastModifiedBy>
  <cp:revision>8</cp:revision>
  <dcterms:created xsi:type="dcterms:W3CDTF">2020-02-03T18:23:35Z</dcterms:created>
  <dcterms:modified xsi:type="dcterms:W3CDTF">2020-02-18T18:01:54Z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0x010100C934A85BCD2CAE439C7E1DAA3D15EA2D</vt:lpwstr>
  </property>
</Properties>
</file>