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sldIdLst>
    <p:sldId id="272" r:id="rId2"/>
    <p:sldId id="257" r:id="rId3"/>
    <p:sldId id="273" r:id="rId4"/>
    <p:sldId id="274" r:id="rId5"/>
    <p:sldId id="279" r:id="rId6"/>
    <p:sldId id="280" r:id="rId7"/>
    <p:sldId id="315" r:id="rId8"/>
    <p:sldId id="316" r:id="rId9"/>
    <p:sldId id="277" r:id="rId10"/>
    <p:sldId id="278" r:id="rId11"/>
    <p:sldId id="275" r:id="rId12"/>
    <p:sldId id="276"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307" r:id="rId26"/>
    <p:sldId id="308" r:id="rId27"/>
    <p:sldId id="293" r:id="rId28"/>
    <p:sldId id="294" r:id="rId29"/>
    <p:sldId id="305" r:id="rId30"/>
    <p:sldId id="306" r:id="rId31"/>
    <p:sldId id="301" r:id="rId32"/>
    <p:sldId id="302" r:id="rId33"/>
    <p:sldId id="311" r:id="rId34"/>
    <p:sldId id="312" r:id="rId35"/>
    <p:sldId id="299" r:id="rId36"/>
    <p:sldId id="300" r:id="rId37"/>
    <p:sldId id="313" r:id="rId38"/>
    <p:sldId id="314" r:id="rId39"/>
    <p:sldId id="309" r:id="rId40"/>
    <p:sldId id="310" r:id="rId41"/>
    <p:sldId id="317" r:id="rId42"/>
    <p:sldId id="318" r:id="rId43"/>
    <p:sldId id="319" r:id="rId44"/>
    <p:sldId id="320" r:id="rId45"/>
    <p:sldId id="295" r:id="rId46"/>
    <p:sldId id="296" r:id="rId47"/>
    <p:sldId id="303" r:id="rId48"/>
    <p:sldId id="304" r:id="rId49"/>
    <p:sldId id="297" r:id="rId50"/>
    <p:sldId id="298"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54"/>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63"/>
    <p:restoredTop sz="93276"/>
  </p:normalViewPr>
  <p:slideViewPr>
    <p:cSldViewPr snapToGrid="0" snapToObjects="1">
      <p:cViewPr varScale="1">
        <p:scale>
          <a:sx n="120" d="100"/>
          <a:sy n="120" d="100"/>
        </p:scale>
        <p:origin x="808" y="176"/>
      </p:cViewPr>
      <p:guideLst/>
    </p:cSldViewPr>
  </p:slideViewPr>
  <p:notesTextViewPr>
    <p:cViewPr>
      <p:scale>
        <a:sx n="1" d="1"/>
        <a:sy n="1" d="1"/>
      </p:scale>
      <p:origin x="0" y="0"/>
    </p:cViewPr>
  </p:notesTextViewPr>
  <p:sorterViewPr>
    <p:cViewPr>
      <p:scale>
        <a:sx n="145" d="100"/>
        <a:sy n="14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920FDB-48A8-AE4E-BA4F-B621D47D6BA7}" type="datetimeFigureOut">
              <a:rPr lang="en-US" smtClean="0"/>
              <a:t>10/7/19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8D74A6-DD62-8A41-8B08-D5D60DA75343}" type="slidenum">
              <a:rPr lang="en-US" smtClean="0"/>
              <a:t>‹#›</a:t>
            </a:fld>
            <a:endParaRPr lang="en-US"/>
          </a:p>
        </p:txBody>
      </p:sp>
    </p:spTree>
    <p:extLst>
      <p:ext uri="{BB962C8B-B14F-4D97-AF65-F5344CB8AC3E}">
        <p14:creationId xmlns:p14="http://schemas.microsoft.com/office/powerpoint/2010/main" val="1122611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60A05-8A3E-3C47-8E10-333C974C2F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FB3B9D-2FB6-2B4D-84CA-30F79F639C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3C2461-AE1B-5241-8104-9F09FBE80B5D}"/>
              </a:ext>
            </a:extLst>
          </p:cNvPr>
          <p:cNvSpPr>
            <a:spLocks noGrp="1"/>
          </p:cNvSpPr>
          <p:nvPr>
            <p:ph type="dt" sz="half" idx="10"/>
          </p:nvPr>
        </p:nvSpPr>
        <p:spPr/>
        <p:txBody>
          <a:bodyPr/>
          <a:lstStyle/>
          <a:p>
            <a:fld id="{34B47069-B47D-4E4D-B2EC-87195D0AFFBE}" type="datetimeFigureOut">
              <a:rPr lang="en-US" smtClean="0"/>
              <a:t>10/7/19</a:t>
            </a:fld>
            <a:endParaRPr lang="en-US"/>
          </a:p>
        </p:txBody>
      </p:sp>
      <p:sp>
        <p:nvSpPr>
          <p:cNvPr id="5" name="Footer Placeholder 4">
            <a:extLst>
              <a:ext uri="{FF2B5EF4-FFF2-40B4-BE49-F238E27FC236}">
                <a16:creationId xmlns:a16="http://schemas.microsoft.com/office/drawing/2014/main" id="{670D961B-B2C4-F349-A3EE-AE2EDB68A9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D08D6C-83D1-FF4B-950F-058E578420B3}"/>
              </a:ext>
            </a:extLst>
          </p:cNvPr>
          <p:cNvSpPr>
            <a:spLocks noGrp="1"/>
          </p:cNvSpPr>
          <p:nvPr>
            <p:ph type="sldNum" sz="quarter" idx="12"/>
          </p:nvPr>
        </p:nvSpPr>
        <p:spPr/>
        <p:txBody>
          <a:bodyPr/>
          <a:lstStyle/>
          <a:p>
            <a:fld id="{E291FA24-A075-DC46-B280-ADCD21D4B212}" type="slidenum">
              <a:rPr lang="en-US" smtClean="0"/>
              <a:t>‹#›</a:t>
            </a:fld>
            <a:endParaRPr lang="en-US"/>
          </a:p>
        </p:txBody>
      </p:sp>
    </p:spTree>
    <p:extLst>
      <p:ext uri="{BB962C8B-B14F-4D97-AF65-F5344CB8AC3E}">
        <p14:creationId xmlns:p14="http://schemas.microsoft.com/office/powerpoint/2010/main" val="2383505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6B4F3-E8D4-6349-B655-993D486F16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ED5FAD-BB11-AB46-8A99-2486C2CB5D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69D86-CCCD-9544-8D2A-8B6E71C05A4D}"/>
              </a:ext>
            </a:extLst>
          </p:cNvPr>
          <p:cNvSpPr>
            <a:spLocks noGrp="1"/>
          </p:cNvSpPr>
          <p:nvPr>
            <p:ph type="dt" sz="half" idx="10"/>
          </p:nvPr>
        </p:nvSpPr>
        <p:spPr/>
        <p:txBody>
          <a:bodyPr/>
          <a:lstStyle/>
          <a:p>
            <a:fld id="{34B47069-B47D-4E4D-B2EC-87195D0AFFBE}" type="datetimeFigureOut">
              <a:rPr lang="en-US" smtClean="0"/>
              <a:t>10/7/19</a:t>
            </a:fld>
            <a:endParaRPr lang="en-US"/>
          </a:p>
        </p:txBody>
      </p:sp>
      <p:sp>
        <p:nvSpPr>
          <p:cNvPr id="5" name="Footer Placeholder 4">
            <a:extLst>
              <a:ext uri="{FF2B5EF4-FFF2-40B4-BE49-F238E27FC236}">
                <a16:creationId xmlns:a16="http://schemas.microsoft.com/office/drawing/2014/main" id="{3B1C7C1B-4187-ED4F-B429-15E2C77965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82C3E0-544B-ED41-A6E2-F722AB50C8A3}"/>
              </a:ext>
            </a:extLst>
          </p:cNvPr>
          <p:cNvSpPr>
            <a:spLocks noGrp="1"/>
          </p:cNvSpPr>
          <p:nvPr>
            <p:ph type="sldNum" sz="quarter" idx="12"/>
          </p:nvPr>
        </p:nvSpPr>
        <p:spPr/>
        <p:txBody>
          <a:bodyPr/>
          <a:lstStyle/>
          <a:p>
            <a:fld id="{E291FA24-A075-DC46-B280-ADCD21D4B212}" type="slidenum">
              <a:rPr lang="en-US" smtClean="0"/>
              <a:t>‹#›</a:t>
            </a:fld>
            <a:endParaRPr lang="en-US"/>
          </a:p>
        </p:txBody>
      </p:sp>
    </p:spTree>
    <p:extLst>
      <p:ext uri="{BB962C8B-B14F-4D97-AF65-F5344CB8AC3E}">
        <p14:creationId xmlns:p14="http://schemas.microsoft.com/office/powerpoint/2010/main" val="223648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E5127D-F32A-2144-830A-2A0C0FFE5F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D00A16-CA72-864B-9AAF-6605B2E7B99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A86BD1-B6EC-8742-AA40-EEC999D20FF8}"/>
              </a:ext>
            </a:extLst>
          </p:cNvPr>
          <p:cNvSpPr>
            <a:spLocks noGrp="1"/>
          </p:cNvSpPr>
          <p:nvPr>
            <p:ph type="dt" sz="half" idx="10"/>
          </p:nvPr>
        </p:nvSpPr>
        <p:spPr/>
        <p:txBody>
          <a:bodyPr/>
          <a:lstStyle/>
          <a:p>
            <a:fld id="{34B47069-B47D-4E4D-B2EC-87195D0AFFBE}" type="datetimeFigureOut">
              <a:rPr lang="en-US" smtClean="0"/>
              <a:t>10/7/19</a:t>
            </a:fld>
            <a:endParaRPr lang="en-US"/>
          </a:p>
        </p:txBody>
      </p:sp>
      <p:sp>
        <p:nvSpPr>
          <p:cNvPr id="5" name="Footer Placeholder 4">
            <a:extLst>
              <a:ext uri="{FF2B5EF4-FFF2-40B4-BE49-F238E27FC236}">
                <a16:creationId xmlns:a16="http://schemas.microsoft.com/office/drawing/2014/main" id="{C8C0ED78-3C57-8A4D-85F4-184AE0E94A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41929-D501-E744-B671-C7844FA7B468}"/>
              </a:ext>
            </a:extLst>
          </p:cNvPr>
          <p:cNvSpPr>
            <a:spLocks noGrp="1"/>
          </p:cNvSpPr>
          <p:nvPr>
            <p:ph type="sldNum" sz="quarter" idx="12"/>
          </p:nvPr>
        </p:nvSpPr>
        <p:spPr/>
        <p:txBody>
          <a:bodyPr/>
          <a:lstStyle/>
          <a:p>
            <a:fld id="{E291FA24-A075-DC46-B280-ADCD21D4B212}" type="slidenum">
              <a:rPr lang="en-US" smtClean="0"/>
              <a:t>‹#›</a:t>
            </a:fld>
            <a:endParaRPr lang="en-US"/>
          </a:p>
        </p:txBody>
      </p:sp>
    </p:spTree>
    <p:extLst>
      <p:ext uri="{BB962C8B-B14F-4D97-AF65-F5344CB8AC3E}">
        <p14:creationId xmlns:p14="http://schemas.microsoft.com/office/powerpoint/2010/main" val="107968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39B51-D115-8E44-962E-9F75D57CBB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2510EF-5DBD-0742-9CB9-72FEACE1BA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79FAE-8D61-DC48-AD31-A39ED33B67AE}"/>
              </a:ext>
            </a:extLst>
          </p:cNvPr>
          <p:cNvSpPr>
            <a:spLocks noGrp="1"/>
          </p:cNvSpPr>
          <p:nvPr>
            <p:ph type="dt" sz="half" idx="10"/>
          </p:nvPr>
        </p:nvSpPr>
        <p:spPr/>
        <p:txBody>
          <a:bodyPr/>
          <a:lstStyle/>
          <a:p>
            <a:fld id="{34B47069-B47D-4E4D-B2EC-87195D0AFFBE}" type="datetimeFigureOut">
              <a:rPr lang="en-US" smtClean="0"/>
              <a:t>10/7/19</a:t>
            </a:fld>
            <a:endParaRPr lang="en-US"/>
          </a:p>
        </p:txBody>
      </p:sp>
      <p:sp>
        <p:nvSpPr>
          <p:cNvPr id="5" name="Footer Placeholder 4">
            <a:extLst>
              <a:ext uri="{FF2B5EF4-FFF2-40B4-BE49-F238E27FC236}">
                <a16:creationId xmlns:a16="http://schemas.microsoft.com/office/drawing/2014/main" id="{5C155C70-4DF4-844B-8CFA-A07942FD4B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194652-B5CF-C94A-B54E-E7F201988322}"/>
              </a:ext>
            </a:extLst>
          </p:cNvPr>
          <p:cNvSpPr>
            <a:spLocks noGrp="1"/>
          </p:cNvSpPr>
          <p:nvPr>
            <p:ph type="sldNum" sz="quarter" idx="12"/>
          </p:nvPr>
        </p:nvSpPr>
        <p:spPr/>
        <p:txBody>
          <a:bodyPr/>
          <a:lstStyle/>
          <a:p>
            <a:fld id="{E291FA24-A075-DC46-B280-ADCD21D4B212}" type="slidenum">
              <a:rPr lang="en-US" smtClean="0"/>
              <a:t>‹#›</a:t>
            </a:fld>
            <a:endParaRPr lang="en-US"/>
          </a:p>
        </p:txBody>
      </p:sp>
    </p:spTree>
    <p:extLst>
      <p:ext uri="{BB962C8B-B14F-4D97-AF65-F5344CB8AC3E}">
        <p14:creationId xmlns:p14="http://schemas.microsoft.com/office/powerpoint/2010/main" val="2449548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95577-D90B-DD44-AD5C-87F88B1053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A29855-1D46-0045-A0BA-A081768BD3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A64191-B955-4740-B64A-1B4C22347F24}"/>
              </a:ext>
            </a:extLst>
          </p:cNvPr>
          <p:cNvSpPr>
            <a:spLocks noGrp="1"/>
          </p:cNvSpPr>
          <p:nvPr>
            <p:ph type="dt" sz="half" idx="10"/>
          </p:nvPr>
        </p:nvSpPr>
        <p:spPr/>
        <p:txBody>
          <a:bodyPr/>
          <a:lstStyle/>
          <a:p>
            <a:fld id="{34B47069-B47D-4E4D-B2EC-87195D0AFFBE}" type="datetimeFigureOut">
              <a:rPr lang="en-US" smtClean="0"/>
              <a:t>10/7/19</a:t>
            </a:fld>
            <a:endParaRPr lang="en-US"/>
          </a:p>
        </p:txBody>
      </p:sp>
      <p:sp>
        <p:nvSpPr>
          <p:cNvPr id="5" name="Footer Placeholder 4">
            <a:extLst>
              <a:ext uri="{FF2B5EF4-FFF2-40B4-BE49-F238E27FC236}">
                <a16:creationId xmlns:a16="http://schemas.microsoft.com/office/drawing/2014/main" id="{BE1FA474-2EED-F843-8EC2-43EABEA83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BF0B2F-6F27-A741-B636-19B2D72F949F}"/>
              </a:ext>
            </a:extLst>
          </p:cNvPr>
          <p:cNvSpPr>
            <a:spLocks noGrp="1"/>
          </p:cNvSpPr>
          <p:nvPr>
            <p:ph type="sldNum" sz="quarter" idx="12"/>
          </p:nvPr>
        </p:nvSpPr>
        <p:spPr/>
        <p:txBody>
          <a:bodyPr/>
          <a:lstStyle/>
          <a:p>
            <a:fld id="{E291FA24-A075-DC46-B280-ADCD21D4B212}" type="slidenum">
              <a:rPr lang="en-US" smtClean="0"/>
              <a:t>‹#›</a:t>
            </a:fld>
            <a:endParaRPr lang="en-US"/>
          </a:p>
        </p:txBody>
      </p:sp>
    </p:spTree>
    <p:extLst>
      <p:ext uri="{BB962C8B-B14F-4D97-AF65-F5344CB8AC3E}">
        <p14:creationId xmlns:p14="http://schemas.microsoft.com/office/powerpoint/2010/main" val="3257239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D5B00-66F9-8F47-BCD4-BEA01DE9E5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BBBBC5-FADA-3040-B32F-1F80392A08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7FD111-F924-124A-ADF6-68F04D5266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60E577-A5D8-3E41-9A01-B0BD333326BF}"/>
              </a:ext>
            </a:extLst>
          </p:cNvPr>
          <p:cNvSpPr>
            <a:spLocks noGrp="1"/>
          </p:cNvSpPr>
          <p:nvPr>
            <p:ph type="dt" sz="half" idx="10"/>
          </p:nvPr>
        </p:nvSpPr>
        <p:spPr/>
        <p:txBody>
          <a:bodyPr/>
          <a:lstStyle/>
          <a:p>
            <a:fld id="{34B47069-B47D-4E4D-B2EC-87195D0AFFBE}" type="datetimeFigureOut">
              <a:rPr lang="en-US" smtClean="0"/>
              <a:t>10/7/19</a:t>
            </a:fld>
            <a:endParaRPr lang="en-US"/>
          </a:p>
        </p:txBody>
      </p:sp>
      <p:sp>
        <p:nvSpPr>
          <p:cNvPr id="6" name="Footer Placeholder 5">
            <a:extLst>
              <a:ext uri="{FF2B5EF4-FFF2-40B4-BE49-F238E27FC236}">
                <a16:creationId xmlns:a16="http://schemas.microsoft.com/office/drawing/2014/main" id="{C6F51805-887A-B849-BCD8-ECE3BE6453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BCFC14-A860-0D4E-9867-D9CD72DBDC89}"/>
              </a:ext>
            </a:extLst>
          </p:cNvPr>
          <p:cNvSpPr>
            <a:spLocks noGrp="1"/>
          </p:cNvSpPr>
          <p:nvPr>
            <p:ph type="sldNum" sz="quarter" idx="12"/>
          </p:nvPr>
        </p:nvSpPr>
        <p:spPr/>
        <p:txBody>
          <a:bodyPr/>
          <a:lstStyle/>
          <a:p>
            <a:fld id="{E291FA24-A075-DC46-B280-ADCD21D4B212}" type="slidenum">
              <a:rPr lang="en-US" smtClean="0"/>
              <a:t>‹#›</a:t>
            </a:fld>
            <a:endParaRPr lang="en-US"/>
          </a:p>
        </p:txBody>
      </p:sp>
    </p:spTree>
    <p:extLst>
      <p:ext uri="{BB962C8B-B14F-4D97-AF65-F5344CB8AC3E}">
        <p14:creationId xmlns:p14="http://schemas.microsoft.com/office/powerpoint/2010/main" val="280374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82F86-0A52-7041-BFFB-950CF9250A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FA6BBB-D370-9E44-8065-AA628EBAA9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3707EB2-1CB1-AB4A-8C96-0400612397A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6B687D-1410-DE42-84C2-CB103E6F34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095E4F-F908-7843-868C-374BCF7E77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33C6BD-B9FD-A94B-B8EB-F54A37E85CA3}"/>
              </a:ext>
            </a:extLst>
          </p:cNvPr>
          <p:cNvSpPr>
            <a:spLocks noGrp="1"/>
          </p:cNvSpPr>
          <p:nvPr>
            <p:ph type="dt" sz="half" idx="10"/>
          </p:nvPr>
        </p:nvSpPr>
        <p:spPr/>
        <p:txBody>
          <a:bodyPr/>
          <a:lstStyle/>
          <a:p>
            <a:fld id="{34B47069-B47D-4E4D-B2EC-87195D0AFFBE}" type="datetimeFigureOut">
              <a:rPr lang="en-US" smtClean="0"/>
              <a:t>10/7/19</a:t>
            </a:fld>
            <a:endParaRPr lang="en-US"/>
          </a:p>
        </p:txBody>
      </p:sp>
      <p:sp>
        <p:nvSpPr>
          <p:cNvPr id="8" name="Footer Placeholder 7">
            <a:extLst>
              <a:ext uri="{FF2B5EF4-FFF2-40B4-BE49-F238E27FC236}">
                <a16:creationId xmlns:a16="http://schemas.microsoft.com/office/drawing/2014/main" id="{9F1D3C44-0AFD-7F49-8314-5E4711D951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7B7E58-F20F-1640-BB45-6E965FD9D785}"/>
              </a:ext>
            </a:extLst>
          </p:cNvPr>
          <p:cNvSpPr>
            <a:spLocks noGrp="1"/>
          </p:cNvSpPr>
          <p:nvPr>
            <p:ph type="sldNum" sz="quarter" idx="12"/>
          </p:nvPr>
        </p:nvSpPr>
        <p:spPr/>
        <p:txBody>
          <a:bodyPr/>
          <a:lstStyle/>
          <a:p>
            <a:fld id="{E291FA24-A075-DC46-B280-ADCD21D4B212}" type="slidenum">
              <a:rPr lang="en-US" smtClean="0"/>
              <a:t>‹#›</a:t>
            </a:fld>
            <a:endParaRPr lang="en-US"/>
          </a:p>
        </p:txBody>
      </p:sp>
    </p:spTree>
    <p:extLst>
      <p:ext uri="{BB962C8B-B14F-4D97-AF65-F5344CB8AC3E}">
        <p14:creationId xmlns:p14="http://schemas.microsoft.com/office/powerpoint/2010/main" val="480971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950CA-B3A5-4A41-AA24-76CD4C8FD9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7F1628-586C-9B4D-A3AA-9EC1D1C38CE0}"/>
              </a:ext>
            </a:extLst>
          </p:cNvPr>
          <p:cNvSpPr>
            <a:spLocks noGrp="1"/>
          </p:cNvSpPr>
          <p:nvPr>
            <p:ph type="dt" sz="half" idx="10"/>
          </p:nvPr>
        </p:nvSpPr>
        <p:spPr/>
        <p:txBody>
          <a:bodyPr/>
          <a:lstStyle/>
          <a:p>
            <a:fld id="{34B47069-B47D-4E4D-B2EC-87195D0AFFBE}" type="datetimeFigureOut">
              <a:rPr lang="en-US" smtClean="0"/>
              <a:t>10/7/19</a:t>
            </a:fld>
            <a:endParaRPr lang="en-US"/>
          </a:p>
        </p:txBody>
      </p:sp>
      <p:sp>
        <p:nvSpPr>
          <p:cNvPr id="4" name="Footer Placeholder 3">
            <a:extLst>
              <a:ext uri="{FF2B5EF4-FFF2-40B4-BE49-F238E27FC236}">
                <a16:creationId xmlns:a16="http://schemas.microsoft.com/office/drawing/2014/main" id="{5B883322-60A0-B14B-AE7C-953B51D895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C8AD6F-CDFE-3246-A23D-727B0C88A189}"/>
              </a:ext>
            </a:extLst>
          </p:cNvPr>
          <p:cNvSpPr>
            <a:spLocks noGrp="1"/>
          </p:cNvSpPr>
          <p:nvPr>
            <p:ph type="sldNum" sz="quarter" idx="12"/>
          </p:nvPr>
        </p:nvSpPr>
        <p:spPr/>
        <p:txBody>
          <a:bodyPr/>
          <a:lstStyle/>
          <a:p>
            <a:fld id="{E291FA24-A075-DC46-B280-ADCD21D4B212}" type="slidenum">
              <a:rPr lang="en-US" smtClean="0"/>
              <a:t>‹#›</a:t>
            </a:fld>
            <a:endParaRPr lang="en-US"/>
          </a:p>
        </p:txBody>
      </p:sp>
    </p:spTree>
    <p:extLst>
      <p:ext uri="{BB962C8B-B14F-4D97-AF65-F5344CB8AC3E}">
        <p14:creationId xmlns:p14="http://schemas.microsoft.com/office/powerpoint/2010/main" val="253817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CC2EDE-EFAD-3842-A5CB-BCCCF715B151}"/>
              </a:ext>
            </a:extLst>
          </p:cNvPr>
          <p:cNvSpPr>
            <a:spLocks noGrp="1"/>
          </p:cNvSpPr>
          <p:nvPr>
            <p:ph type="dt" sz="half" idx="10"/>
          </p:nvPr>
        </p:nvSpPr>
        <p:spPr/>
        <p:txBody>
          <a:bodyPr/>
          <a:lstStyle/>
          <a:p>
            <a:fld id="{34B47069-B47D-4E4D-B2EC-87195D0AFFBE}" type="datetimeFigureOut">
              <a:rPr lang="en-US" smtClean="0"/>
              <a:t>10/7/19</a:t>
            </a:fld>
            <a:endParaRPr lang="en-US"/>
          </a:p>
        </p:txBody>
      </p:sp>
      <p:sp>
        <p:nvSpPr>
          <p:cNvPr id="3" name="Footer Placeholder 2">
            <a:extLst>
              <a:ext uri="{FF2B5EF4-FFF2-40B4-BE49-F238E27FC236}">
                <a16:creationId xmlns:a16="http://schemas.microsoft.com/office/drawing/2014/main" id="{62A747FD-3F92-384A-8DD0-52F8AA3712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7E3AB7-9CC2-A24B-AFF4-362902CEA1AC}"/>
              </a:ext>
            </a:extLst>
          </p:cNvPr>
          <p:cNvSpPr>
            <a:spLocks noGrp="1"/>
          </p:cNvSpPr>
          <p:nvPr>
            <p:ph type="sldNum" sz="quarter" idx="12"/>
          </p:nvPr>
        </p:nvSpPr>
        <p:spPr/>
        <p:txBody>
          <a:bodyPr/>
          <a:lstStyle/>
          <a:p>
            <a:fld id="{E291FA24-A075-DC46-B280-ADCD21D4B212}" type="slidenum">
              <a:rPr lang="en-US" smtClean="0"/>
              <a:t>‹#›</a:t>
            </a:fld>
            <a:endParaRPr lang="en-US"/>
          </a:p>
        </p:txBody>
      </p:sp>
    </p:spTree>
    <p:extLst>
      <p:ext uri="{BB962C8B-B14F-4D97-AF65-F5344CB8AC3E}">
        <p14:creationId xmlns:p14="http://schemas.microsoft.com/office/powerpoint/2010/main" val="3844504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031E4-58FB-9545-AE5C-57D73926D9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415231-6CAE-C94D-828E-A3C2C2CD9C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1C543F-4402-3247-8D86-8F7319FF1D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6FB8D8-0620-334B-8064-43C6A333DBBC}"/>
              </a:ext>
            </a:extLst>
          </p:cNvPr>
          <p:cNvSpPr>
            <a:spLocks noGrp="1"/>
          </p:cNvSpPr>
          <p:nvPr>
            <p:ph type="dt" sz="half" idx="10"/>
          </p:nvPr>
        </p:nvSpPr>
        <p:spPr/>
        <p:txBody>
          <a:bodyPr/>
          <a:lstStyle/>
          <a:p>
            <a:fld id="{34B47069-B47D-4E4D-B2EC-87195D0AFFBE}" type="datetimeFigureOut">
              <a:rPr lang="en-US" smtClean="0"/>
              <a:t>10/7/19</a:t>
            </a:fld>
            <a:endParaRPr lang="en-US"/>
          </a:p>
        </p:txBody>
      </p:sp>
      <p:sp>
        <p:nvSpPr>
          <p:cNvPr id="6" name="Footer Placeholder 5">
            <a:extLst>
              <a:ext uri="{FF2B5EF4-FFF2-40B4-BE49-F238E27FC236}">
                <a16:creationId xmlns:a16="http://schemas.microsoft.com/office/drawing/2014/main" id="{AB64B614-3515-F343-9778-D5BEFE2422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D8D86-3957-1944-BA69-D77D64223747}"/>
              </a:ext>
            </a:extLst>
          </p:cNvPr>
          <p:cNvSpPr>
            <a:spLocks noGrp="1"/>
          </p:cNvSpPr>
          <p:nvPr>
            <p:ph type="sldNum" sz="quarter" idx="12"/>
          </p:nvPr>
        </p:nvSpPr>
        <p:spPr/>
        <p:txBody>
          <a:bodyPr/>
          <a:lstStyle/>
          <a:p>
            <a:fld id="{E291FA24-A075-DC46-B280-ADCD21D4B212}" type="slidenum">
              <a:rPr lang="en-US" smtClean="0"/>
              <a:t>‹#›</a:t>
            </a:fld>
            <a:endParaRPr lang="en-US"/>
          </a:p>
        </p:txBody>
      </p:sp>
    </p:spTree>
    <p:extLst>
      <p:ext uri="{BB962C8B-B14F-4D97-AF65-F5344CB8AC3E}">
        <p14:creationId xmlns:p14="http://schemas.microsoft.com/office/powerpoint/2010/main" val="2416114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0C506-1CFE-B142-A154-DA6BFBE2B6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9A76CC-D73F-0E4A-B515-30DD15B1A9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44B491-4A15-2047-8CF7-E4AE63D52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42FEE3-4744-C04F-B829-575881ED659D}"/>
              </a:ext>
            </a:extLst>
          </p:cNvPr>
          <p:cNvSpPr>
            <a:spLocks noGrp="1"/>
          </p:cNvSpPr>
          <p:nvPr>
            <p:ph type="dt" sz="half" idx="10"/>
          </p:nvPr>
        </p:nvSpPr>
        <p:spPr/>
        <p:txBody>
          <a:bodyPr/>
          <a:lstStyle/>
          <a:p>
            <a:fld id="{34B47069-B47D-4E4D-B2EC-87195D0AFFBE}" type="datetimeFigureOut">
              <a:rPr lang="en-US" smtClean="0"/>
              <a:t>10/7/19</a:t>
            </a:fld>
            <a:endParaRPr lang="en-US"/>
          </a:p>
        </p:txBody>
      </p:sp>
      <p:sp>
        <p:nvSpPr>
          <p:cNvPr id="6" name="Footer Placeholder 5">
            <a:extLst>
              <a:ext uri="{FF2B5EF4-FFF2-40B4-BE49-F238E27FC236}">
                <a16:creationId xmlns:a16="http://schemas.microsoft.com/office/drawing/2014/main" id="{231F4CC5-D5D6-4044-8635-CE189A2E01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CDAC94-B7C2-5D42-AE5F-77FC0EFB1AD4}"/>
              </a:ext>
            </a:extLst>
          </p:cNvPr>
          <p:cNvSpPr>
            <a:spLocks noGrp="1"/>
          </p:cNvSpPr>
          <p:nvPr>
            <p:ph type="sldNum" sz="quarter" idx="12"/>
          </p:nvPr>
        </p:nvSpPr>
        <p:spPr/>
        <p:txBody>
          <a:bodyPr/>
          <a:lstStyle/>
          <a:p>
            <a:fld id="{E291FA24-A075-DC46-B280-ADCD21D4B212}" type="slidenum">
              <a:rPr lang="en-US" smtClean="0"/>
              <a:t>‹#›</a:t>
            </a:fld>
            <a:endParaRPr lang="en-US"/>
          </a:p>
        </p:txBody>
      </p:sp>
    </p:spTree>
    <p:extLst>
      <p:ext uri="{BB962C8B-B14F-4D97-AF65-F5344CB8AC3E}">
        <p14:creationId xmlns:p14="http://schemas.microsoft.com/office/powerpoint/2010/main" val="1808301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4C4404-7CEB-8345-8390-A9930233FE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812C8E-D45B-1F4F-AB95-614C848BE3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201523-34CB-4147-8F63-F19B70776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47069-B47D-4E4D-B2EC-87195D0AFFBE}" type="datetimeFigureOut">
              <a:rPr lang="en-US" smtClean="0"/>
              <a:t>10/7/19</a:t>
            </a:fld>
            <a:endParaRPr lang="en-US"/>
          </a:p>
        </p:txBody>
      </p:sp>
      <p:sp>
        <p:nvSpPr>
          <p:cNvPr id="5" name="Footer Placeholder 4">
            <a:extLst>
              <a:ext uri="{FF2B5EF4-FFF2-40B4-BE49-F238E27FC236}">
                <a16:creationId xmlns:a16="http://schemas.microsoft.com/office/drawing/2014/main" id="{608FE330-681C-5F46-9CA8-E9C9A3D818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F995F2-BF2B-9B40-A388-743706BC29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1FA24-A075-DC46-B280-ADCD21D4B212}" type="slidenum">
              <a:rPr lang="en-US" smtClean="0"/>
              <a:t>‹#›</a:t>
            </a:fld>
            <a:endParaRPr lang="en-US"/>
          </a:p>
        </p:txBody>
      </p:sp>
    </p:spTree>
    <p:extLst>
      <p:ext uri="{BB962C8B-B14F-4D97-AF65-F5344CB8AC3E}">
        <p14:creationId xmlns:p14="http://schemas.microsoft.com/office/powerpoint/2010/main" val="767841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645005"/>
            <a:ext cx="5156791" cy="1323439"/>
          </a:xfrm>
          <a:prstGeom prst="rect">
            <a:avLst/>
          </a:prstGeom>
          <a:noFill/>
        </p:spPr>
        <p:txBody>
          <a:bodyPr wrap="square" rtlCol="0">
            <a:spAutoFit/>
          </a:bodyPr>
          <a:lstStyle/>
          <a:p>
            <a:pPr algn="ctr"/>
            <a:r>
              <a:rPr lang="en-US" sz="8000" dirty="0"/>
              <a:t>QUEER</a:t>
            </a:r>
          </a:p>
        </p:txBody>
      </p:sp>
    </p:spTree>
    <p:extLst>
      <p:ext uri="{BB962C8B-B14F-4D97-AF65-F5344CB8AC3E}">
        <p14:creationId xmlns:p14="http://schemas.microsoft.com/office/powerpoint/2010/main" val="2657541683"/>
      </p:ext>
    </p:extLst>
  </p:cSld>
  <p:clrMapOvr>
    <a:masterClrMapping/>
  </p:clrMapOvr>
  <p:transition spd="med" advClick="0" advTm="8000">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845060"/>
            <a:ext cx="5124893" cy="646331"/>
          </a:xfrm>
          <a:prstGeom prst="rect">
            <a:avLst/>
          </a:prstGeom>
          <a:noFill/>
        </p:spPr>
        <p:txBody>
          <a:bodyPr wrap="square" rtlCol="0">
            <a:spAutoFit/>
          </a:bodyPr>
          <a:lstStyle/>
          <a:p>
            <a:r>
              <a:rPr lang="en-US" dirty="0"/>
              <a:t>Women who are sexually and / or romantically attracted to other women.</a:t>
            </a:r>
          </a:p>
        </p:txBody>
      </p:sp>
      <p:sp>
        <p:nvSpPr>
          <p:cNvPr id="5" name="Frame 4">
            <a:extLst>
              <a:ext uri="{FF2B5EF4-FFF2-40B4-BE49-F238E27FC236}">
                <a16:creationId xmlns:a16="http://schemas.microsoft.com/office/drawing/2014/main" id="{EC7F342C-B9B4-F340-9805-BA400DEDA981}"/>
              </a:ext>
            </a:extLst>
          </p:cNvPr>
          <p:cNvSpPr/>
          <p:nvPr/>
        </p:nvSpPr>
        <p:spPr>
          <a:xfrm>
            <a:off x="2770373"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746428390"/>
      </p:ext>
    </p:extLst>
  </p:cSld>
  <p:clrMapOvr>
    <a:masterClrMapping/>
  </p:clrMapOvr>
  <p:transition spd="med" advClick="0" advTm="8000">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029452"/>
            <a:ext cx="5156791" cy="2554545"/>
          </a:xfrm>
          <a:prstGeom prst="rect">
            <a:avLst/>
          </a:prstGeom>
          <a:noFill/>
        </p:spPr>
        <p:txBody>
          <a:bodyPr wrap="square" rtlCol="0">
            <a:spAutoFit/>
          </a:bodyPr>
          <a:lstStyle/>
          <a:p>
            <a:pPr algn="ctr"/>
            <a:r>
              <a:rPr lang="en-US" sz="8000" dirty="0"/>
              <a:t>GENDER IDENTITY</a:t>
            </a:r>
          </a:p>
        </p:txBody>
      </p:sp>
      <p:sp>
        <p:nvSpPr>
          <p:cNvPr id="4" name="Frame 3">
            <a:extLst>
              <a:ext uri="{FF2B5EF4-FFF2-40B4-BE49-F238E27FC236}">
                <a16:creationId xmlns:a16="http://schemas.microsoft.com/office/drawing/2014/main" id="{04782CFC-E652-5947-B847-90CFE00F2387}"/>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257822965"/>
      </p:ext>
    </p:extLst>
  </p:cSld>
  <p:clrMapOvr>
    <a:masterClrMapping/>
  </p:clrMapOvr>
  <p:transition spd="med" advClick="0" advTm="8000">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983559"/>
            <a:ext cx="5124893" cy="646331"/>
          </a:xfrm>
          <a:prstGeom prst="rect">
            <a:avLst/>
          </a:prstGeom>
          <a:noFill/>
        </p:spPr>
        <p:txBody>
          <a:bodyPr wrap="square" rtlCol="0">
            <a:spAutoFit/>
          </a:bodyPr>
          <a:lstStyle/>
          <a:p>
            <a:r>
              <a:rPr lang="en-US" dirty="0"/>
              <a:t>One’s internal and psychological sense of oneself as a man, woman, both, in between, or neither.</a:t>
            </a:r>
          </a:p>
        </p:txBody>
      </p:sp>
      <p:sp>
        <p:nvSpPr>
          <p:cNvPr id="5" name="Frame 4">
            <a:extLst>
              <a:ext uri="{FF2B5EF4-FFF2-40B4-BE49-F238E27FC236}">
                <a16:creationId xmlns:a16="http://schemas.microsoft.com/office/drawing/2014/main" id="{83EDAE3C-B7D6-FE4C-A0BB-7E4407EAF86F}"/>
              </a:ext>
            </a:extLst>
          </p:cNvPr>
          <p:cNvSpPr/>
          <p:nvPr/>
        </p:nvSpPr>
        <p:spPr>
          <a:xfrm>
            <a:off x="2743199"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084518336"/>
      </p:ext>
    </p:extLst>
  </p:cSld>
  <p:clrMapOvr>
    <a:masterClrMapping/>
  </p:clrMapOvr>
  <p:transition spd="med" advClick="0" advTm="8000">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645005"/>
            <a:ext cx="5156791" cy="1323439"/>
          </a:xfrm>
          <a:prstGeom prst="rect">
            <a:avLst/>
          </a:prstGeom>
          <a:noFill/>
        </p:spPr>
        <p:txBody>
          <a:bodyPr wrap="square" rtlCol="0">
            <a:spAutoFit/>
          </a:bodyPr>
          <a:lstStyle/>
          <a:p>
            <a:pPr algn="ctr"/>
            <a:r>
              <a:rPr lang="en-US" sz="8000" dirty="0"/>
              <a:t>BISEXUAL</a:t>
            </a:r>
          </a:p>
        </p:txBody>
      </p:sp>
      <p:sp>
        <p:nvSpPr>
          <p:cNvPr id="4" name="Frame 3">
            <a:extLst>
              <a:ext uri="{FF2B5EF4-FFF2-40B4-BE49-F238E27FC236}">
                <a16:creationId xmlns:a16="http://schemas.microsoft.com/office/drawing/2014/main" id="{5A2BCBCA-41FC-6A44-91EF-708C38C35A18}"/>
              </a:ext>
            </a:extLst>
          </p:cNvPr>
          <p:cNvSpPr/>
          <p:nvPr/>
        </p:nvSpPr>
        <p:spPr>
          <a:xfrm>
            <a:off x="2743199"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922633255"/>
      </p:ext>
    </p:extLst>
  </p:cSld>
  <p:clrMapOvr>
    <a:masterClrMapping/>
  </p:clrMapOvr>
  <p:transition spd="med" advClick="0" advTm="8000">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845060"/>
            <a:ext cx="5124893" cy="923330"/>
          </a:xfrm>
          <a:prstGeom prst="rect">
            <a:avLst/>
          </a:prstGeom>
          <a:noFill/>
        </p:spPr>
        <p:txBody>
          <a:bodyPr wrap="square" rtlCol="0">
            <a:spAutoFit/>
          </a:bodyPr>
          <a:lstStyle/>
          <a:p>
            <a:r>
              <a:rPr lang="en-US" dirty="0"/>
              <a:t>An individual who is attracted to and may form sexual and romantic relationships with, two different genders, one of which is often their own gender.</a:t>
            </a:r>
          </a:p>
        </p:txBody>
      </p:sp>
      <p:sp>
        <p:nvSpPr>
          <p:cNvPr id="5" name="Frame 4">
            <a:extLst>
              <a:ext uri="{FF2B5EF4-FFF2-40B4-BE49-F238E27FC236}">
                <a16:creationId xmlns:a16="http://schemas.microsoft.com/office/drawing/2014/main" id="{1BADCE8F-9301-7849-ADCC-250CFC8DF46A}"/>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272464888"/>
      </p:ext>
    </p:extLst>
  </p:cSld>
  <p:clrMapOvr>
    <a:masterClrMapping/>
  </p:clrMapOvr>
  <p:transition spd="med" advClick="0" advTm="8000">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645005"/>
            <a:ext cx="5156791" cy="1323439"/>
          </a:xfrm>
          <a:prstGeom prst="rect">
            <a:avLst/>
          </a:prstGeom>
          <a:noFill/>
        </p:spPr>
        <p:txBody>
          <a:bodyPr wrap="square" rtlCol="0">
            <a:spAutoFit/>
          </a:bodyPr>
          <a:lstStyle/>
          <a:p>
            <a:pPr algn="ctr"/>
            <a:r>
              <a:rPr lang="en-US" sz="8000" dirty="0"/>
              <a:t>PANSEXUAL</a:t>
            </a:r>
          </a:p>
        </p:txBody>
      </p:sp>
      <p:sp>
        <p:nvSpPr>
          <p:cNvPr id="4" name="Frame 3">
            <a:extLst>
              <a:ext uri="{FF2B5EF4-FFF2-40B4-BE49-F238E27FC236}">
                <a16:creationId xmlns:a16="http://schemas.microsoft.com/office/drawing/2014/main" id="{5CBCF745-7A0D-7849-851A-57E0FD088566}"/>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527927108"/>
      </p:ext>
    </p:extLst>
  </p:cSld>
  <p:clrMapOvr>
    <a:masterClrMapping/>
  </p:clrMapOvr>
  <p:transition spd="med" advClick="0" advTm="8000">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706560"/>
            <a:ext cx="5124893" cy="1200329"/>
          </a:xfrm>
          <a:prstGeom prst="rect">
            <a:avLst/>
          </a:prstGeom>
          <a:noFill/>
        </p:spPr>
        <p:txBody>
          <a:bodyPr wrap="square" rtlCol="0">
            <a:spAutoFit/>
          </a:bodyPr>
          <a:lstStyle/>
          <a:p>
            <a:r>
              <a:rPr lang="en-US" dirty="0"/>
              <a:t>An individual who is attracted to and may form sexual and romantic relationships with men, women, and people who identify outside of the gender binary.</a:t>
            </a:r>
          </a:p>
        </p:txBody>
      </p:sp>
      <p:sp>
        <p:nvSpPr>
          <p:cNvPr id="5" name="Frame 4">
            <a:extLst>
              <a:ext uri="{FF2B5EF4-FFF2-40B4-BE49-F238E27FC236}">
                <a16:creationId xmlns:a16="http://schemas.microsoft.com/office/drawing/2014/main" id="{2C858218-7CF3-B043-A4F8-214A5E9AD17F}"/>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214102673"/>
      </p:ext>
    </p:extLst>
  </p:cSld>
  <p:clrMapOvr>
    <a:masterClrMapping/>
  </p:clrMapOvr>
  <p:transition spd="med" advClick="0" advTm="8000">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645005"/>
            <a:ext cx="5156791" cy="1323439"/>
          </a:xfrm>
          <a:prstGeom prst="rect">
            <a:avLst/>
          </a:prstGeom>
          <a:noFill/>
        </p:spPr>
        <p:txBody>
          <a:bodyPr wrap="square" rtlCol="0">
            <a:spAutoFit/>
          </a:bodyPr>
          <a:lstStyle/>
          <a:p>
            <a:pPr algn="ctr"/>
            <a:r>
              <a:rPr lang="en-US" sz="8000" dirty="0"/>
              <a:t>ASEXUAL</a:t>
            </a:r>
          </a:p>
        </p:txBody>
      </p:sp>
      <p:sp>
        <p:nvSpPr>
          <p:cNvPr id="4" name="Frame 3">
            <a:extLst>
              <a:ext uri="{FF2B5EF4-FFF2-40B4-BE49-F238E27FC236}">
                <a16:creationId xmlns:a16="http://schemas.microsoft.com/office/drawing/2014/main" id="{F03A757C-2BA0-4049-9C21-CA9F8D155681}"/>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976693176"/>
      </p:ext>
    </p:extLst>
  </p:cSld>
  <p:clrMapOvr>
    <a:masterClrMapping/>
  </p:clrMapOvr>
  <p:transition spd="med" advClick="0" advTm="8000">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845060"/>
            <a:ext cx="5124893" cy="923330"/>
          </a:xfrm>
          <a:prstGeom prst="rect">
            <a:avLst/>
          </a:prstGeom>
          <a:noFill/>
        </p:spPr>
        <p:txBody>
          <a:bodyPr wrap="square" rtlCol="0">
            <a:spAutoFit/>
          </a:bodyPr>
          <a:lstStyle/>
          <a:p>
            <a:r>
              <a:rPr lang="en-US" dirty="0"/>
              <a:t>Someone who does not experience sexual desire for people of any gender.  Some may desire romantic relationships while others do not.</a:t>
            </a:r>
          </a:p>
        </p:txBody>
      </p:sp>
      <p:sp>
        <p:nvSpPr>
          <p:cNvPr id="5" name="Frame 4">
            <a:extLst>
              <a:ext uri="{FF2B5EF4-FFF2-40B4-BE49-F238E27FC236}">
                <a16:creationId xmlns:a16="http://schemas.microsoft.com/office/drawing/2014/main" id="{8DA73AB0-BF9F-954A-AD5E-AFFE4FECA1C7}"/>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702386773"/>
      </p:ext>
    </p:extLst>
  </p:cSld>
  <p:clrMapOvr>
    <a:masterClrMapping/>
  </p:clrMapOvr>
  <p:transition spd="med" advClick="0" advTm="8000">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645005"/>
            <a:ext cx="5156791" cy="1323439"/>
          </a:xfrm>
          <a:prstGeom prst="rect">
            <a:avLst/>
          </a:prstGeom>
          <a:noFill/>
        </p:spPr>
        <p:txBody>
          <a:bodyPr wrap="square" rtlCol="0">
            <a:spAutoFit/>
          </a:bodyPr>
          <a:lstStyle/>
          <a:p>
            <a:pPr algn="ctr"/>
            <a:r>
              <a:rPr lang="en-US" sz="8000" dirty="0"/>
              <a:t>CISGENDER</a:t>
            </a:r>
          </a:p>
        </p:txBody>
      </p:sp>
      <p:sp>
        <p:nvSpPr>
          <p:cNvPr id="4" name="Frame 3">
            <a:extLst>
              <a:ext uri="{FF2B5EF4-FFF2-40B4-BE49-F238E27FC236}">
                <a16:creationId xmlns:a16="http://schemas.microsoft.com/office/drawing/2014/main" id="{41A7052C-5A45-514B-982E-4B112EB3763C}"/>
              </a:ext>
            </a:extLst>
          </p:cNvPr>
          <p:cNvSpPr/>
          <p:nvPr/>
        </p:nvSpPr>
        <p:spPr>
          <a:xfrm>
            <a:off x="2767124" y="1212110"/>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726884887"/>
      </p:ext>
    </p:extLst>
  </p:cSld>
  <p:clrMapOvr>
    <a:masterClrMapping/>
  </p:clrMapOvr>
  <p:transition spd="med" advClick="0" advTm="8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152563"/>
            <a:ext cx="5124893" cy="2308324"/>
          </a:xfrm>
          <a:prstGeom prst="rect">
            <a:avLst/>
          </a:prstGeom>
          <a:noFill/>
        </p:spPr>
        <p:txBody>
          <a:bodyPr wrap="square" rtlCol="0">
            <a:spAutoFit/>
          </a:bodyPr>
          <a:lstStyle/>
          <a:p>
            <a:r>
              <a:rPr lang="en-US" dirty="0"/>
              <a:t>An umbrella term for LGBTQ; also a term of self-identification for people who do not identify with binary terms that describe sexual and gender identities.</a:t>
            </a:r>
          </a:p>
          <a:p>
            <a:endParaRPr lang="en-US" dirty="0"/>
          </a:p>
          <a:p>
            <a:r>
              <a:rPr lang="en-US" dirty="0"/>
              <a:t>A reclaimed term that was once and still is used as a hate term and thus some people are uncomfortable with it.</a:t>
            </a:r>
          </a:p>
        </p:txBody>
      </p:sp>
      <p:sp>
        <p:nvSpPr>
          <p:cNvPr id="5" name="Frame 4">
            <a:extLst>
              <a:ext uri="{FF2B5EF4-FFF2-40B4-BE49-F238E27FC236}">
                <a16:creationId xmlns:a16="http://schemas.microsoft.com/office/drawing/2014/main" id="{4D3A1949-7C48-804B-826C-2AF162F2FA25}"/>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034772516"/>
      </p:ext>
    </p:extLst>
  </p:cSld>
  <p:clrMapOvr>
    <a:masterClrMapping/>
  </p:clrMapOvr>
  <p:transition spd="med" advClick="0" advTm="8000">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983559"/>
            <a:ext cx="5124893" cy="646331"/>
          </a:xfrm>
          <a:prstGeom prst="rect">
            <a:avLst/>
          </a:prstGeom>
          <a:noFill/>
        </p:spPr>
        <p:txBody>
          <a:bodyPr wrap="square" rtlCol="0">
            <a:spAutoFit/>
          </a:bodyPr>
          <a:lstStyle/>
          <a:p>
            <a:r>
              <a:rPr lang="en-US" dirty="0"/>
              <a:t>A person whose gender identity matches their sex assigned at birth.</a:t>
            </a:r>
          </a:p>
        </p:txBody>
      </p:sp>
      <p:sp>
        <p:nvSpPr>
          <p:cNvPr id="5" name="Frame 4">
            <a:extLst>
              <a:ext uri="{FF2B5EF4-FFF2-40B4-BE49-F238E27FC236}">
                <a16:creationId xmlns:a16="http://schemas.microsoft.com/office/drawing/2014/main" id="{1718DBE5-2566-FC45-B246-7C75BB8BD901}"/>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65498660"/>
      </p:ext>
    </p:extLst>
  </p:cSld>
  <p:clrMapOvr>
    <a:masterClrMapping/>
  </p:clrMapOvr>
  <p:transition spd="med" advClick="0" advTm="8000">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645005"/>
            <a:ext cx="5156791" cy="1323439"/>
          </a:xfrm>
          <a:prstGeom prst="rect">
            <a:avLst/>
          </a:prstGeom>
          <a:noFill/>
        </p:spPr>
        <p:txBody>
          <a:bodyPr wrap="square" rtlCol="0">
            <a:spAutoFit/>
          </a:bodyPr>
          <a:lstStyle/>
          <a:p>
            <a:pPr algn="ctr"/>
            <a:r>
              <a:rPr lang="en-US" sz="8000" dirty="0"/>
              <a:t>INTERSEX</a:t>
            </a:r>
          </a:p>
        </p:txBody>
      </p:sp>
      <p:sp>
        <p:nvSpPr>
          <p:cNvPr id="4" name="Frame 3">
            <a:extLst>
              <a:ext uri="{FF2B5EF4-FFF2-40B4-BE49-F238E27FC236}">
                <a16:creationId xmlns:a16="http://schemas.microsoft.com/office/drawing/2014/main" id="{591DC875-1662-034A-9434-BDB936D47EE5}"/>
              </a:ext>
            </a:extLst>
          </p:cNvPr>
          <p:cNvSpPr/>
          <p:nvPr/>
        </p:nvSpPr>
        <p:spPr>
          <a:xfrm>
            <a:off x="2767124" y="1212110"/>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448970090"/>
      </p:ext>
    </p:extLst>
  </p:cSld>
  <p:clrMapOvr>
    <a:masterClrMapping/>
  </p:clrMapOvr>
  <p:transition spd="med" advClick="0" advTm="8000">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706560"/>
            <a:ext cx="5124893" cy="1200329"/>
          </a:xfrm>
          <a:prstGeom prst="rect">
            <a:avLst/>
          </a:prstGeom>
          <a:noFill/>
        </p:spPr>
        <p:txBody>
          <a:bodyPr wrap="square" rtlCol="0">
            <a:spAutoFit/>
          </a:bodyPr>
          <a:lstStyle/>
          <a:p>
            <a:r>
              <a:rPr lang="en-US" dirty="0"/>
              <a:t>General term used for a variety of conditions in which a person is born with a reproductive or sexual anatomy that doesn’t seem to fit the typical definitions of male or female.</a:t>
            </a:r>
          </a:p>
        </p:txBody>
      </p:sp>
      <p:sp>
        <p:nvSpPr>
          <p:cNvPr id="5" name="Frame 4">
            <a:extLst>
              <a:ext uri="{FF2B5EF4-FFF2-40B4-BE49-F238E27FC236}">
                <a16:creationId xmlns:a16="http://schemas.microsoft.com/office/drawing/2014/main" id="{D9D6BD3E-98DC-C64E-8AF8-3FC0E8267C5B}"/>
              </a:ext>
            </a:extLst>
          </p:cNvPr>
          <p:cNvSpPr/>
          <p:nvPr/>
        </p:nvSpPr>
        <p:spPr>
          <a:xfrm>
            <a:off x="2743201" y="1212110"/>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33143821"/>
      </p:ext>
    </p:extLst>
  </p:cSld>
  <p:clrMapOvr>
    <a:masterClrMapping/>
  </p:clrMapOvr>
  <p:transition spd="med" advClick="0" advTm="8000">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645005"/>
            <a:ext cx="5156791" cy="1323439"/>
          </a:xfrm>
          <a:prstGeom prst="rect">
            <a:avLst/>
          </a:prstGeom>
          <a:noFill/>
        </p:spPr>
        <p:txBody>
          <a:bodyPr wrap="square" rtlCol="0">
            <a:spAutoFit/>
          </a:bodyPr>
          <a:lstStyle/>
          <a:p>
            <a:pPr algn="ctr"/>
            <a:r>
              <a:rPr lang="en-US" sz="8000" dirty="0"/>
              <a:t>TWO-SPIRIT</a:t>
            </a:r>
          </a:p>
        </p:txBody>
      </p:sp>
      <p:sp>
        <p:nvSpPr>
          <p:cNvPr id="4" name="Frame 3">
            <a:extLst>
              <a:ext uri="{FF2B5EF4-FFF2-40B4-BE49-F238E27FC236}">
                <a16:creationId xmlns:a16="http://schemas.microsoft.com/office/drawing/2014/main" id="{7984E601-FB37-C247-8DEF-D198833665C2}"/>
              </a:ext>
            </a:extLst>
          </p:cNvPr>
          <p:cNvSpPr/>
          <p:nvPr/>
        </p:nvSpPr>
        <p:spPr>
          <a:xfrm>
            <a:off x="2743199"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128318342"/>
      </p:ext>
    </p:extLst>
  </p:cSld>
  <p:clrMapOvr>
    <a:masterClrMapping/>
  </p:clrMapOvr>
  <p:transition spd="med" advClick="0" advTm="8000">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429562"/>
            <a:ext cx="5124893" cy="1754326"/>
          </a:xfrm>
          <a:prstGeom prst="rect">
            <a:avLst/>
          </a:prstGeom>
          <a:noFill/>
        </p:spPr>
        <p:txBody>
          <a:bodyPr wrap="square" rtlCol="0">
            <a:spAutoFit/>
          </a:bodyPr>
          <a:lstStyle/>
          <a:p>
            <a:r>
              <a:rPr lang="en-US" dirty="0"/>
              <a:t>Term used by indigenous communities and cultures on Turtle Island (North America) to describe people with diverse gender identities, expression, roles, and sexual orientations.  In some communities, they are revered, respected, or even considered sacred, but other times this has not been the case.</a:t>
            </a:r>
          </a:p>
        </p:txBody>
      </p:sp>
      <p:sp>
        <p:nvSpPr>
          <p:cNvPr id="5" name="Frame 4">
            <a:extLst>
              <a:ext uri="{FF2B5EF4-FFF2-40B4-BE49-F238E27FC236}">
                <a16:creationId xmlns:a16="http://schemas.microsoft.com/office/drawing/2014/main" id="{7A9001BD-F28C-CE42-9F99-141D8CF30D87}"/>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828420705"/>
      </p:ext>
    </p:extLst>
  </p:cSld>
  <p:clrMapOvr>
    <a:masterClrMapping/>
  </p:clrMapOvr>
  <p:transition spd="med" advClick="0" advTm="8000">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752727"/>
            <a:ext cx="5156791" cy="1107996"/>
          </a:xfrm>
          <a:prstGeom prst="rect">
            <a:avLst/>
          </a:prstGeom>
          <a:noFill/>
        </p:spPr>
        <p:txBody>
          <a:bodyPr wrap="square" rtlCol="0">
            <a:spAutoFit/>
          </a:bodyPr>
          <a:lstStyle/>
          <a:p>
            <a:pPr algn="ctr"/>
            <a:r>
              <a:rPr lang="en-US" sz="6600" dirty="0"/>
              <a:t>CISCENTRISM</a:t>
            </a:r>
          </a:p>
        </p:txBody>
      </p:sp>
      <p:sp>
        <p:nvSpPr>
          <p:cNvPr id="4" name="Frame 3">
            <a:extLst>
              <a:ext uri="{FF2B5EF4-FFF2-40B4-BE49-F238E27FC236}">
                <a16:creationId xmlns:a16="http://schemas.microsoft.com/office/drawing/2014/main" id="{8706B8B4-D79C-DD49-BB58-43118F307B6E}"/>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49491913"/>
      </p:ext>
    </p:extLst>
  </p:cSld>
  <p:clrMapOvr>
    <a:masterClrMapping/>
  </p:clrMapOvr>
  <p:transition spd="med" advClick="0" advTm="8000">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983559"/>
            <a:ext cx="5124893" cy="646331"/>
          </a:xfrm>
          <a:prstGeom prst="rect">
            <a:avLst/>
          </a:prstGeom>
          <a:noFill/>
        </p:spPr>
        <p:txBody>
          <a:bodyPr wrap="square" rtlCol="0">
            <a:spAutoFit/>
          </a:bodyPr>
          <a:lstStyle/>
          <a:p>
            <a:r>
              <a:rPr lang="en-US" dirty="0"/>
              <a:t>A system of attitudes, bias, and discrimination in </a:t>
            </a:r>
            <a:r>
              <a:rPr lang="en-US" dirty="0" err="1"/>
              <a:t>favour</a:t>
            </a:r>
            <a:r>
              <a:rPr lang="en-US" dirty="0"/>
              <a:t> of cisgender identities.</a:t>
            </a:r>
          </a:p>
        </p:txBody>
      </p:sp>
      <p:sp>
        <p:nvSpPr>
          <p:cNvPr id="5" name="Frame 4">
            <a:extLst>
              <a:ext uri="{FF2B5EF4-FFF2-40B4-BE49-F238E27FC236}">
                <a16:creationId xmlns:a16="http://schemas.microsoft.com/office/drawing/2014/main" id="{67DC5B50-D556-1144-91E7-0EB5B7565ED9}"/>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38201262"/>
      </p:ext>
    </p:extLst>
  </p:cSld>
  <p:clrMapOvr>
    <a:masterClrMapping/>
  </p:clrMapOvr>
  <p:transition spd="med" advClick="0" advTm="8000">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645005"/>
            <a:ext cx="5156791" cy="1323439"/>
          </a:xfrm>
          <a:prstGeom prst="rect">
            <a:avLst/>
          </a:prstGeom>
          <a:noFill/>
        </p:spPr>
        <p:txBody>
          <a:bodyPr wrap="square" rtlCol="0">
            <a:spAutoFit/>
          </a:bodyPr>
          <a:lstStyle/>
          <a:p>
            <a:pPr algn="ctr"/>
            <a:r>
              <a:rPr lang="en-US" sz="8000" dirty="0"/>
              <a:t>SEX</a:t>
            </a:r>
          </a:p>
        </p:txBody>
      </p:sp>
      <p:sp>
        <p:nvSpPr>
          <p:cNvPr id="4" name="Frame 3">
            <a:extLst>
              <a:ext uri="{FF2B5EF4-FFF2-40B4-BE49-F238E27FC236}">
                <a16:creationId xmlns:a16="http://schemas.microsoft.com/office/drawing/2014/main" id="{DBB0D84A-0A06-FF47-9F3E-23F5AE0199A7}"/>
              </a:ext>
            </a:extLst>
          </p:cNvPr>
          <p:cNvSpPr/>
          <p:nvPr/>
        </p:nvSpPr>
        <p:spPr>
          <a:xfrm>
            <a:off x="2743199"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506264123"/>
      </p:ext>
    </p:extLst>
  </p:cSld>
  <p:clrMapOvr>
    <a:masterClrMapping/>
  </p:clrMapOvr>
  <p:transition spd="med" advClick="0" advTm="8000">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706560"/>
            <a:ext cx="5124893" cy="1200329"/>
          </a:xfrm>
          <a:prstGeom prst="rect">
            <a:avLst/>
          </a:prstGeom>
          <a:noFill/>
        </p:spPr>
        <p:txBody>
          <a:bodyPr wrap="square" rtlCol="0">
            <a:spAutoFit/>
          </a:bodyPr>
          <a:lstStyle/>
          <a:p>
            <a:r>
              <a:rPr lang="en-US" dirty="0"/>
              <a:t>Biological characteristics chosen to assign humans as male, female, or intersex.  Determined by characteristics such as sexual and reproductive anatomy and genetic make-up.</a:t>
            </a:r>
          </a:p>
        </p:txBody>
      </p:sp>
      <p:sp>
        <p:nvSpPr>
          <p:cNvPr id="5" name="Frame 4">
            <a:extLst>
              <a:ext uri="{FF2B5EF4-FFF2-40B4-BE49-F238E27FC236}">
                <a16:creationId xmlns:a16="http://schemas.microsoft.com/office/drawing/2014/main" id="{41F09B98-D358-CA42-98AE-10797B7241DE}"/>
              </a:ext>
            </a:extLst>
          </p:cNvPr>
          <p:cNvSpPr/>
          <p:nvPr/>
        </p:nvSpPr>
        <p:spPr>
          <a:xfrm>
            <a:off x="2743199" y="1212110"/>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474733322"/>
      </p:ext>
    </p:extLst>
  </p:cSld>
  <p:clrMapOvr>
    <a:masterClrMapping/>
  </p:clrMapOvr>
  <p:transition spd="med" advClick="0" advTm="8000">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645005"/>
            <a:ext cx="5156791" cy="1323439"/>
          </a:xfrm>
          <a:prstGeom prst="rect">
            <a:avLst/>
          </a:prstGeom>
          <a:noFill/>
        </p:spPr>
        <p:txBody>
          <a:bodyPr wrap="square" rtlCol="0">
            <a:spAutoFit/>
          </a:bodyPr>
          <a:lstStyle/>
          <a:p>
            <a:pPr algn="ctr"/>
            <a:r>
              <a:rPr lang="en-US" sz="8000" dirty="0"/>
              <a:t>DRAG</a:t>
            </a:r>
          </a:p>
        </p:txBody>
      </p:sp>
      <p:sp>
        <p:nvSpPr>
          <p:cNvPr id="4" name="Frame 3">
            <a:extLst>
              <a:ext uri="{FF2B5EF4-FFF2-40B4-BE49-F238E27FC236}">
                <a16:creationId xmlns:a16="http://schemas.microsoft.com/office/drawing/2014/main" id="{CF880464-4CFF-6640-9015-3CA61168FBE0}"/>
              </a:ext>
            </a:extLst>
          </p:cNvPr>
          <p:cNvSpPr/>
          <p:nvPr/>
        </p:nvSpPr>
        <p:spPr>
          <a:xfrm>
            <a:off x="2743199"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241588142"/>
      </p:ext>
    </p:extLst>
  </p:cSld>
  <p:clrMapOvr>
    <a:masterClrMapping/>
  </p:clrMapOvr>
  <p:transition spd="med" advClick="0" advTm="800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645005"/>
            <a:ext cx="5156791" cy="1323439"/>
          </a:xfrm>
          <a:prstGeom prst="rect">
            <a:avLst/>
          </a:prstGeom>
          <a:noFill/>
        </p:spPr>
        <p:txBody>
          <a:bodyPr wrap="square" rtlCol="0">
            <a:spAutoFit/>
          </a:bodyPr>
          <a:lstStyle/>
          <a:p>
            <a:pPr algn="ctr"/>
            <a:r>
              <a:rPr lang="en-US" sz="8000" dirty="0"/>
              <a:t>TRANS</a:t>
            </a:r>
          </a:p>
        </p:txBody>
      </p:sp>
      <p:sp>
        <p:nvSpPr>
          <p:cNvPr id="4" name="Frame 3">
            <a:extLst>
              <a:ext uri="{FF2B5EF4-FFF2-40B4-BE49-F238E27FC236}">
                <a16:creationId xmlns:a16="http://schemas.microsoft.com/office/drawing/2014/main" id="{E7D3CC2F-590D-5441-8AC6-7343595FAC4D}"/>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092379090"/>
      </p:ext>
    </p:extLst>
  </p:cSld>
  <p:clrMapOvr>
    <a:masterClrMapping/>
  </p:clrMapOvr>
  <p:transition spd="med" advClick="0" advTm="8000">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845060"/>
            <a:ext cx="5124893" cy="923330"/>
          </a:xfrm>
          <a:prstGeom prst="rect">
            <a:avLst/>
          </a:prstGeom>
          <a:noFill/>
        </p:spPr>
        <p:txBody>
          <a:bodyPr wrap="square" rtlCol="0">
            <a:spAutoFit/>
          </a:bodyPr>
          <a:lstStyle/>
          <a:p>
            <a:r>
              <a:rPr lang="en-US" dirty="0"/>
              <a:t>Refers to people who dress in a showy or flamboyant way that exaggerates gendered stereotypes, often for entertainment and satirical purposes.</a:t>
            </a:r>
          </a:p>
        </p:txBody>
      </p:sp>
      <p:sp>
        <p:nvSpPr>
          <p:cNvPr id="5" name="Frame 4">
            <a:extLst>
              <a:ext uri="{FF2B5EF4-FFF2-40B4-BE49-F238E27FC236}">
                <a16:creationId xmlns:a16="http://schemas.microsoft.com/office/drawing/2014/main" id="{5A8A491E-CA5B-E742-92F0-4B71D07D56FB}"/>
              </a:ext>
            </a:extLst>
          </p:cNvPr>
          <p:cNvSpPr/>
          <p:nvPr/>
        </p:nvSpPr>
        <p:spPr>
          <a:xfrm>
            <a:off x="2743199"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572729202"/>
      </p:ext>
    </p:extLst>
  </p:cSld>
  <p:clrMapOvr>
    <a:masterClrMapping/>
  </p:clrMapOvr>
  <p:transition spd="med" advClick="0" advTm="8000">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706560"/>
            <a:ext cx="5156791" cy="1200329"/>
          </a:xfrm>
          <a:prstGeom prst="rect">
            <a:avLst/>
          </a:prstGeom>
          <a:noFill/>
        </p:spPr>
        <p:txBody>
          <a:bodyPr wrap="square" rtlCol="0">
            <a:spAutoFit/>
          </a:bodyPr>
          <a:lstStyle/>
          <a:p>
            <a:pPr algn="ctr"/>
            <a:r>
              <a:rPr lang="en-US" sz="7200" dirty="0"/>
              <a:t>MAAB/FAAB</a:t>
            </a:r>
          </a:p>
        </p:txBody>
      </p:sp>
      <p:sp>
        <p:nvSpPr>
          <p:cNvPr id="4" name="Frame 3">
            <a:extLst>
              <a:ext uri="{FF2B5EF4-FFF2-40B4-BE49-F238E27FC236}">
                <a16:creationId xmlns:a16="http://schemas.microsoft.com/office/drawing/2014/main" id="{F1F1B03A-38B1-024A-BBED-564E6D02E987}"/>
              </a:ext>
            </a:extLst>
          </p:cNvPr>
          <p:cNvSpPr/>
          <p:nvPr/>
        </p:nvSpPr>
        <p:spPr>
          <a:xfrm>
            <a:off x="2743201" y="1212110"/>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659676962"/>
      </p:ext>
    </p:extLst>
  </p:cSld>
  <p:clrMapOvr>
    <a:masterClrMapping/>
  </p:clrMapOvr>
  <p:transition spd="med" advClick="0" advTm="8000">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706560"/>
            <a:ext cx="5124893" cy="1200329"/>
          </a:xfrm>
          <a:prstGeom prst="rect">
            <a:avLst/>
          </a:prstGeom>
          <a:noFill/>
        </p:spPr>
        <p:txBody>
          <a:bodyPr wrap="square" rtlCol="0">
            <a:spAutoFit/>
          </a:bodyPr>
          <a:lstStyle/>
          <a:p>
            <a:r>
              <a:rPr lang="en-US" dirty="0"/>
              <a:t>Acronyms that serve to disrupt the gender binary model; male of female </a:t>
            </a:r>
            <a:r>
              <a:rPr lang="en-US" i="1" dirty="0"/>
              <a:t>assigned at birth </a:t>
            </a:r>
            <a:r>
              <a:rPr lang="en-US" dirty="0"/>
              <a:t>(AAB) suggests that gender was assigned based on the sex at birth.</a:t>
            </a:r>
          </a:p>
        </p:txBody>
      </p:sp>
      <p:sp>
        <p:nvSpPr>
          <p:cNvPr id="5" name="Frame 4">
            <a:extLst>
              <a:ext uri="{FF2B5EF4-FFF2-40B4-BE49-F238E27FC236}">
                <a16:creationId xmlns:a16="http://schemas.microsoft.com/office/drawing/2014/main" id="{730B525E-1F79-074F-967E-C32CCEAEAD70}"/>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468346727"/>
      </p:ext>
    </p:extLst>
  </p:cSld>
  <p:clrMapOvr>
    <a:masterClrMapping/>
  </p:clrMapOvr>
  <p:transition spd="med" advClick="0" advTm="8000">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706560"/>
            <a:ext cx="5156791" cy="1200329"/>
          </a:xfrm>
          <a:prstGeom prst="rect">
            <a:avLst/>
          </a:prstGeom>
          <a:noFill/>
        </p:spPr>
        <p:txBody>
          <a:bodyPr wrap="square" rtlCol="0">
            <a:spAutoFit/>
          </a:bodyPr>
          <a:lstStyle/>
          <a:p>
            <a:pPr algn="ctr"/>
            <a:r>
              <a:rPr lang="en-US" sz="7200" dirty="0"/>
              <a:t>QTIPOC</a:t>
            </a:r>
          </a:p>
        </p:txBody>
      </p:sp>
      <p:sp>
        <p:nvSpPr>
          <p:cNvPr id="4" name="Frame 3">
            <a:extLst>
              <a:ext uri="{FF2B5EF4-FFF2-40B4-BE49-F238E27FC236}">
                <a16:creationId xmlns:a16="http://schemas.microsoft.com/office/drawing/2014/main" id="{4E762835-ABFD-2E4D-9372-8BA972A3AEB9}"/>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352584933"/>
      </p:ext>
    </p:extLst>
  </p:cSld>
  <p:clrMapOvr>
    <a:masterClrMapping/>
  </p:clrMapOvr>
  <p:transition spd="med" advClick="0" advTm="8000">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706560"/>
            <a:ext cx="5124893" cy="1200329"/>
          </a:xfrm>
          <a:prstGeom prst="rect">
            <a:avLst/>
          </a:prstGeom>
          <a:noFill/>
        </p:spPr>
        <p:txBody>
          <a:bodyPr wrap="square" rtlCol="0">
            <a:spAutoFit/>
          </a:bodyPr>
          <a:lstStyle/>
          <a:p>
            <a:r>
              <a:rPr lang="en-US" dirty="0"/>
              <a:t>An acronym for queer, trans, and intersex people of </a:t>
            </a:r>
            <a:r>
              <a:rPr lang="en-US" dirty="0" err="1"/>
              <a:t>colour</a:t>
            </a:r>
            <a:r>
              <a:rPr lang="en-US" dirty="0"/>
              <a:t>; QTIPOC often experience intersecting oppressions on the basis of race, gender, sexual orientations and other factors.</a:t>
            </a:r>
          </a:p>
        </p:txBody>
      </p:sp>
      <p:sp>
        <p:nvSpPr>
          <p:cNvPr id="5" name="Frame 4">
            <a:extLst>
              <a:ext uri="{FF2B5EF4-FFF2-40B4-BE49-F238E27FC236}">
                <a16:creationId xmlns:a16="http://schemas.microsoft.com/office/drawing/2014/main" id="{3C93B610-1516-0F47-8B25-E34118D3BAE5}"/>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695545567"/>
      </p:ext>
    </p:extLst>
  </p:cSld>
  <p:clrMapOvr>
    <a:masterClrMapping/>
  </p:clrMapOvr>
  <p:transition spd="med" advClick="0" advTm="8000">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798893"/>
            <a:ext cx="5156791" cy="1015663"/>
          </a:xfrm>
          <a:prstGeom prst="rect">
            <a:avLst/>
          </a:prstGeom>
          <a:noFill/>
        </p:spPr>
        <p:txBody>
          <a:bodyPr wrap="square" rtlCol="0">
            <a:spAutoFit/>
          </a:bodyPr>
          <a:lstStyle/>
          <a:p>
            <a:pPr algn="ctr"/>
            <a:r>
              <a:rPr lang="en-US" sz="6000" dirty="0"/>
              <a:t>GENDERQUEER</a:t>
            </a:r>
          </a:p>
        </p:txBody>
      </p:sp>
      <p:sp>
        <p:nvSpPr>
          <p:cNvPr id="4" name="Frame 3">
            <a:extLst>
              <a:ext uri="{FF2B5EF4-FFF2-40B4-BE49-F238E27FC236}">
                <a16:creationId xmlns:a16="http://schemas.microsoft.com/office/drawing/2014/main" id="{997A69E3-F535-F646-AFA4-A9D4E074B3CC}"/>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291598629"/>
      </p:ext>
    </p:extLst>
  </p:cSld>
  <p:clrMapOvr>
    <a:masterClrMapping/>
  </p:clrMapOvr>
  <p:transition spd="med" advClick="0" advTm="8000">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845060"/>
            <a:ext cx="5124893" cy="923330"/>
          </a:xfrm>
          <a:prstGeom prst="rect">
            <a:avLst/>
          </a:prstGeom>
          <a:noFill/>
        </p:spPr>
        <p:txBody>
          <a:bodyPr wrap="square" rtlCol="0">
            <a:spAutoFit/>
          </a:bodyPr>
          <a:lstStyle/>
          <a:p>
            <a:r>
              <a:rPr lang="en-US" dirty="0"/>
              <a:t>A term used by those in the process of exploring personal issues of sexual orientation and gender identity.</a:t>
            </a:r>
          </a:p>
        </p:txBody>
      </p:sp>
      <p:sp>
        <p:nvSpPr>
          <p:cNvPr id="5" name="Frame 4">
            <a:extLst>
              <a:ext uri="{FF2B5EF4-FFF2-40B4-BE49-F238E27FC236}">
                <a16:creationId xmlns:a16="http://schemas.microsoft.com/office/drawing/2014/main" id="{EF0CD2E3-533B-3844-9D5C-1503D9B7B52D}"/>
              </a:ext>
            </a:extLst>
          </p:cNvPr>
          <p:cNvSpPr/>
          <p:nvPr/>
        </p:nvSpPr>
        <p:spPr>
          <a:xfrm>
            <a:off x="2743199"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745521272"/>
      </p:ext>
    </p:extLst>
  </p:cSld>
  <p:clrMapOvr>
    <a:masterClrMapping/>
  </p:clrMapOvr>
  <p:transition spd="med" advClick="0" advTm="8000">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798893"/>
            <a:ext cx="5156791" cy="1015663"/>
          </a:xfrm>
          <a:prstGeom prst="rect">
            <a:avLst/>
          </a:prstGeom>
          <a:noFill/>
        </p:spPr>
        <p:txBody>
          <a:bodyPr wrap="square" rtlCol="0">
            <a:spAutoFit/>
          </a:bodyPr>
          <a:lstStyle/>
          <a:p>
            <a:pPr algn="ctr"/>
            <a:r>
              <a:rPr lang="en-US" sz="6000" dirty="0"/>
              <a:t>CROSSDRESSER</a:t>
            </a:r>
          </a:p>
        </p:txBody>
      </p:sp>
      <p:sp>
        <p:nvSpPr>
          <p:cNvPr id="4" name="Frame 3">
            <a:extLst>
              <a:ext uri="{FF2B5EF4-FFF2-40B4-BE49-F238E27FC236}">
                <a16:creationId xmlns:a16="http://schemas.microsoft.com/office/drawing/2014/main" id="{AAC92F18-5665-9E49-AAE1-415837F2CDA0}"/>
              </a:ext>
            </a:extLst>
          </p:cNvPr>
          <p:cNvSpPr/>
          <p:nvPr/>
        </p:nvSpPr>
        <p:spPr>
          <a:xfrm>
            <a:off x="2743201" y="1212110"/>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675202525"/>
      </p:ext>
    </p:extLst>
  </p:cSld>
  <p:clrMapOvr>
    <a:masterClrMapping/>
  </p:clrMapOvr>
  <p:transition spd="med" advClick="0" advTm="8000">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706560"/>
            <a:ext cx="5124893" cy="1200329"/>
          </a:xfrm>
          <a:prstGeom prst="rect">
            <a:avLst/>
          </a:prstGeom>
          <a:noFill/>
        </p:spPr>
        <p:txBody>
          <a:bodyPr wrap="square" rtlCol="0">
            <a:spAutoFit/>
          </a:bodyPr>
          <a:lstStyle/>
          <a:p>
            <a:r>
              <a:rPr lang="en-US" dirty="0"/>
              <a:t>Refers to people who wear clothing traditionally associated with a different gender to that with which they identify.  Some may identify as trans, while others may not.</a:t>
            </a:r>
          </a:p>
        </p:txBody>
      </p:sp>
      <p:sp>
        <p:nvSpPr>
          <p:cNvPr id="5" name="Frame 4">
            <a:extLst>
              <a:ext uri="{FF2B5EF4-FFF2-40B4-BE49-F238E27FC236}">
                <a16:creationId xmlns:a16="http://schemas.microsoft.com/office/drawing/2014/main" id="{CE7EF6F1-178D-0147-A7FF-12C9F09C4053}"/>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36155322"/>
      </p:ext>
    </p:extLst>
  </p:cSld>
  <p:clrMapOvr>
    <a:masterClrMapping/>
  </p:clrMapOvr>
  <p:transition spd="med" advClick="0" advTm="8000">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922004"/>
            <a:ext cx="5156791" cy="769441"/>
          </a:xfrm>
          <a:prstGeom prst="rect">
            <a:avLst/>
          </a:prstGeom>
          <a:noFill/>
        </p:spPr>
        <p:txBody>
          <a:bodyPr wrap="square" rtlCol="0">
            <a:spAutoFit/>
          </a:bodyPr>
          <a:lstStyle/>
          <a:p>
            <a:pPr algn="ctr"/>
            <a:r>
              <a:rPr lang="en-US" sz="4400" dirty="0"/>
              <a:t>HETERONORMATIVE</a:t>
            </a:r>
          </a:p>
        </p:txBody>
      </p:sp>
      <p:sp>
        <p:nvSpPr>
          <p:cNvPr id="4" name="Frame 3">
            <a:extLst>
              <a:ext uri="{FF2B5EF4-FFF2-40B4-BE49-F238E27FC236}">
                <a16:creationId xmlns:a16="http://schemas.microsoft.com/office/drawing/2014/main" id="{4F52200A-46CD-9E40-A238-F80E00928F3F}"/>
              </a:ext>
            </a:extLst>
          </p:cNvPr>
          <p:cNvSpPr/>
          <p:nvPr/>
        </p:nvSpPr>
        <p:spPr>
          <a:xfrm>
            <a:off x="2743199"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479050401"/>
      </p:ext>
    </p:extLst>
  </p:cSld>
  <p:clrMapOvr>
    <a:masterClrMapping/>
  </p:clrMapOvr>
  <p:transition spd="med" advClick="0" advTm="8000">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845060"/>
            <a:ext cx="5124893" cy="923330"/>
          </a:xfrm>
          <a:prstGeom prst="rect">
            <a:avLst/>
          </a:prstGeom>
          <a:noFill/>
        </p:spPr>
        <p:txBody>
          <a:bodyPr wrap="square" rtlCol="0">
            <a:spAutoFit/>
          </a:bodyPr>
          <a:lstStyle/>
          <a:p>
            <a:r>
              <a:rPr lang="en-US" dirty="0"/>
              <a:t>An umbrella term used to describe people whose gender identity does not match with the sex they were assigned at birth</a:t>
            </a:r>
          </a:p>
        </p:txBody>
      </p:sp>
      <p:sp>
        <p:nvSpPr>
          <p:cNvPr id="5" name="Frame 4">
            <a:extLst>
              <a:ext uri="{FF2B5EF4-FFF2-40B4-BE49-F238E27FC236}">
                <a16:creationId xmlns:a16="http://schemas.microsoft.com/office/drawing/2014/main" id="{E0494F6B-B611-3D45-98C2-D1B7D1D66BA6}"/>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971837125"/>
      </p:ext>
    </p:extLst>
  </p:cSld>
  <p:clrMapOvr>
    <a:masterClrMapping/>
  </p:clrMapOvr>
  <p:transition spd="med" advClick="0" advTm="8000">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845060"/>
            <a:ext cx="5124893" cy="923330"/>
          </a:xfrm>
          <a:prstGeom prst="rect">
            <a:avLst/>
          </a:prstGeom>
          <a:noFill/>
        </p:spPr>
        <p:txBody>
          <a:bodyPr wrap="square" rtlCol="0">
            <a:spAutoFit/>
          </a:bodyPr>
          <a:lstStyle/>
          <a:p>
            <a:r>
              <a:rPr lang="en-US" dirty="0"/>
              <a:t>Refers to social roles and structures that reinforce the idea that heterosexuality is the presumed norm, and is superior to other sexual orientations.</a:t>
            </a:r>
          </a:p>
        </p:txBody>
      </p:sp>
      <p:sp>
        <p:nvSpPr>
          <p:cNvPr id="5" name="Frame 4">
            <a:extLst>
              <a:ext uri="{FF2B5EF4-FFF2-40B4-BE49-F238E27FC236}">
                <a16:creationId xmlns:a16="http://schemas.microsoft.com/office/drawing/2014/main" id="{C0F73C1F-5F37-4D48-8655-DA4B011FA5EF}"/>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059575893"/>
      </p:ext>
    </p:extLst>
  </p:cSld>
  <p:clrMapOvr>
    <a:masterClrMapping/>
  </p:clrMapOvr>
  <p:transition spd="med" advClick="0" advTm="8000">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922004"/>
            <a:ext cx="5156791" cy="769441"/>
          </a:xfrm>
          <a:prstGeom prst="rect">
            <a:avLst/>
          </a:prstGeom>
          <a:noFill/>
        </p:spPr>
        <p:txBody>
          <a:bodyPr wrap="square" rtlCol="0">
            <a:spAutoFit/>
          </a:bodyPr>
          <a:lstStyle/>
          <a:p>
            <a:pPr algn="ctr"/>
            <a:r>
              <a:rPr lang="en-US" sz="4400" dirty="0"/>
              <a:t>TRANSMASCULINE</a:t>
            </a:r>
          </a:p>
        </p:txBody>
      </p:sp>
      <p:sp>
        <p:nvSpPr>
          <p:cNvPr id="4" name="Frame 3">
            <a:extLst>
              <a:ext uri="{FF2B5EF4-FFF2-40B4-BE49-F238E27FC236}">
                <a16:creationId xmlns:a16="http://schemas.microsoft.com/office/drawing/2014/main" id="{4F52200A-46CD-9E40-A238-F80E00928F3F}"/>
              </a:ext>
            </a:extLst>
          </p:cNvPr>
          <p:cNvSpPr/>
          <p:nvPr/>
        </p:nvSpPr>
        <p:spPr>
          <a:xfrm>
            <a:off x="2743199"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491230862"/>
      </p:ext>
    </p:extLst>
  </p:cSld>
  <p:clrMapOvr>
    <a:masterClrMapping/>
  </p:clrMapOvr>
  <p:transition spd="med" advClick="0" advTm="8000">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983559"/>
            <a:ext cx="5124893" cy="646331"/>
          </a:xfrm>
          <a:prstGeom prst="rect">
            <a:avLst/>
          </a:prstGeom>
          <a:noFill/>
        </p:spPr>
        <p:txBody>
          <a:bodyPr wrap="square" rtlCol="0">
            <a:spAutoFit/>
          </a:bodyPr>
          <a:lstStyle/>
          <a:p>
            <a:r>
              <a:rPr lang="en-CA" dirty="0"/>
              <a:t>This term describes people who identify as trans and who identify their gender expression as masculine. </a:t>
            </a:r>
          </a:p>
        </p:txBody>
      </p:sp>
      <p:sp>
        <p:nvSpPr>
          <p:cNvPr id="5" name="Frame 4">
            <a:extLst>
              <a:ext uri="{FF2B5EF4-FFF2-40B4-BE49-F238E27FC236}">
                <a16:creationId xmlns:a16="http://schemas.microsoft.com/office/drawing/2014/main" id="{C0F73C1F-5F37-4D48-8655-DA4B011FA5EF}"/>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508383949"/>
      </p:ext>
    </p:extLst>
  </p:cSld>
  <p:clrMapOvr>
    <a:masterClrMapping/>
  </p:clrMapOvr>
  <p:transition spd="med" advClick="0" advTm="8000">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922004"/>
            <a:ext cx="5156791" cy="769441"/>
          </a:xfrm>
          <a:prstGeom prst="rect">
            <a:avLst/>
          </a:prstGeom>
          <a:noFill/>
        </p:spPr>
        <p:txBody>
          <a:bodyPr wrap="square" rtlCol="0">
            <a:spAutoFit/>
          </a:bodyPr>
          <a:lstStyle/>
          <a:p>
            <a:pPr algn="ctr"/>
            <a:r>
              <a:rPr lang="en-US" sz="4400" dirty="0"/>
              <a:t>TRANSFEMININE</a:t>
            </a:r>
          </a:p>
        </p:txBody>
      </p:sp>
      <p:sp>
        <p:nvSpPr>
          <p:cNvPr id="4" name="Frame 3">
            <a:extLst>
              <a:ext uri="{FF2B5EF4-FFF2-40B4-BE49-F238E27FC236}">
                <a16:creationId xmlns:a16="http://schemas.microsoft.com/office/drawing/2014/main" id="{4F52200A-46CD-9E40-A238-F80E00928F3F}"/>
              </a:ext>
            </a:extLst>
          </p:cNvPr>
          <p:cNvSpPr/>
          <p:nvPr/>
        </p:nvSpPr>
        <p:spPr>
          <a:xfrm>
            <a:off x="2743199"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706326228"/>
      </p:ext>
    </p:extLst>
  </p:cSld>
  <p:clrMapOvr>
    <a:masterClrMapping/>
  </p:clrMapOvr>
  <p:transition spd="med" advClick="0" advTm="8000">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983559"/>
            <a:ext cx="5124893" cy="646331"/>
          </a:xfrm>
          <a:prstGeom prst="rect">
            <a:avLst/>
          </a:prstGeom>
          <a:noFill/>
        </p:spPr>
        <p:txBody>
          <a:bodyPr wrap="square" rtlCol="0">
            <a:spAutoFit/>
          </a:bodyPr>
          <a:lstStyle/>
          <a:p>
            <a:r>
              <a:rPr lang="en-CA" dirty="0"/>
              <a:t>This term describes people who identify as trans and who identify their gender expression as feminine. </a:t>
            </a:r>
          </a:p>
        </p:txBody>
      </p:sp>
      <p:sp>
        <p:nvSpPr>
          <p:cNvPr id="5" name="Frame 4">
            <a:extLst>
              <a:ext uri="{FF2B5EF4-FFF2-40B4-BE49-F238E27FC236}">
                <a16:creationId xmlns:a16="http://schemas.microsoft.com/office/drawing/2014/main" id="{C0F73C1F-5F37-4D48-8655-DA4B011FA5EF}"/>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933438197"/>
      </p:ext>
    </p:extLst>
  </p:cSld>
  <p:clrMapOvr>
    <a:masterClrMapping/>
  </p:clrMapOvr>
  <p:transition spd="med" advClick="0" advTm="8000">
    <p:push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152563"/>
            <a:ext cx="5156791" cy="2308324"/>
          </a:xfrm>
          <a:prstGeom prst="rect">
            <a:avLst/>
          </a:prstGeom>
          <a:noFill/>
        </p:spPr>
        <p:txBody>
          <a:bodyPr wrap="square" rtlCol="0">
            <a:spAutoFit/>
          </a:bodyPr>
          <a:lstStyle/>
          <a:p>
            <a:pPr algn="ctr"/>
            <a:r>
              <a:rPr lang="en-US" sz="7200" dirty="0"/>
              <a:t>GENDER EXPRESSION</a:t>
            </a:r>
          </a:p>
        </p:txBody>
      </p:sp>
      <p:sp>
        <p:nvSpPr>
          <p:cNvPr id="4" name="Frame 3">
            <a:extLst>
              <a:ext uri="{FF2B5EF4-FFF2-40B4-BE49-F238E27FC236}">
                <a16:creationId xmlns:a16="http://schemas.microsoft.com/office/drawing/2014/main" id="{D0C7C85D-3542-9447-A69E-4D6B0C0A979A}"/>
              </a:ext>
            </a:extLst>
          </p:cNvPr>
          <p:cNvSpPr/>
          <p:nvPr/>
        </p:nvSpPr>
        <p:spPr>
          <a:xfrm>
            <a:off x="2743199"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055450350"/>
      </p:ext>
    </p:extLst>
  </p:cSld>
  <p:clrMapOvr>
    <a:masterClrMapping/>
  </p:clrMapOvr>
  <p:transition spd="med" advClick="0" advTm="8000">
    <p:push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845060"/>
            <a:ext cx="5124893" cy="923330"/>
          </a:xfrm>
          <a:prstGeom prst="rect">
            <a:avLst/>
          </a:prstGeom>
          <a:noFill/>
        </p:spPr>
        <p:txBody>
          <a:bodyPr wrap="square" rtlCol="0">
            <a:spAutoFit/>
          </a:bodyPr>
          <a:lstStyle/>
          <a:p>
            <a:r>
              <a:rPr lang="en-US" dirty="0"/>
              <a:t>How one outwardly expresses gender; for example through name and pronoun choice (she/he/</a:t>
            </a:r>
            <a:r>
              <a:rPr lang="en-US" dirty="0" err="1"/>
              <a:t>ze</a:t>
            </a:r>
            <a:r>
              <a:rPr lang="en-US" dirty="0"/>
              <a:t>), style of dress, voice modulation, etc.</a:t>
            </a:r>
          </a:p>
        </p:txBody>
      </p:sp>
      <p:sp>
        <p:nvSpPr>
          <p:cNvPr id="5" name="Frame 4">
            <a:extLst>
              <a:ext uri="{FF2B5EF4-FFF2-40B4-BE49-F238E27FC236}">
                <a16:creationId xmlns:a16="http://schemas.microsoft.com/office/drawing/2014/main" id="{B3F55C17-F79B-7B46-9C27-418A5B97A0A8}"/>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010847269"/>
      </p:ext>
    </p:extLst>
  </p:cSld>
  <p:clrMapOvr>
    <a:masterClrMapping/>
  </p:clrMapOvr>
  <p:transition spd="med" advClick="0" advTm="8000">
    <p:push di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152563"/>
            <a:ext cx="5156791" cy="2308324"/>
          </a:xfrm>
          <a:prstGeom prst="rect">
            <a:avLst/>
          </a:prstGeom>
          <a:noFill/>
        </p:spPr>
        <p:txBody>
          <a:bodyPr wrap="square" rtlCol="0">
            <a:spAutoFit/>
          </a:bodyPr>
          <a:lstStyle/>
          <a:p>
            <a:pPr algn="ctr"/>
            <a:r>
              <a:rPr lang="en-US" sz="7200" dirty="0"/>
              <a:t>GENDER POLICING</a:t>
            </a:r>
          </a:p>
        </p:txBody>
      </p:sp>
      <p:sp>
        <p:nvSpPr>
          <p:cNvPr id="4" name="Frame 3">
            <a:extLst>
              <a:ext uri="{FF2B5EF4-FFF2-40B4-BE49-F238E27FC236}">
                <a16:creationId xmlns:a16="http://schemas.microsoft.com/office/drawing/2014/main" id="{039109D2-74E6-0940-8E0A-A81BA9A06052}"/>
              </a:ext>
            </a:extLst>
          </p:cNvPr>
          <p:cNvSpPr/>
          <p:nvPr/>
        </p:nvSpPr>
        <p:spPr>
          <a:xfrm>
            <a:off x="2743199"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434301063"/>
      </p:ext>
    </p:extLst>
  </p:cSld>
  <p:clrMapOvr>
    <a:masterClrMapping/>
  </p:clrMapOvr>
  <p:transition spd="med" advClick="0" advTm="8000">
    <p:push dir="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568061"/>
            <a:ext cx="5124893" cy="1477328"/>
          </a:xfrm>
          <a:prstGeom prst="rect">
            <a:avLst/>
          </a:prstGeom>
          <a:noFill/>
        </p:spPr>
        <p:txBody>
          <a:bodyPr wrap="square" rtlCol="0">
            <a:spAutoFit/>
          </a:bodyPr>
          <a:lstStyle/>
          <a:p>
            <a:r>
              <a:rPr lang="en-US" dirty="0"/>
              <a:t>The act of enforcing or questioning “normal” gender expressions of an individual who does not appear to be performing stereotypical gender norms (</a:t>
            </a:r>
            <a:r>
              <a:rPr lang="en-US" dirty="0" err="1"/>
              <a:t>eg.</a:t>
            </a:r>
            <a:r>
              <a:rPr lang="en-US" dirty="0"/>
              <a:t> Questioning a man’s masculinity or a woman’s </a:t>
            </a:r>
            <a:r>
              <a:rPr lang="en-US" dirty="0" err="1"/>
              <a:t>feminity</a:t>
            </a:r>
            <a:r>
              <a:rPr lang="en-US" dirty="0"/>
              <a:t>)</a:t>
            </a:r>
          </a:p>
        </p:txBody>
      </p:sp>
      <p:sp>
        <p:nvSpPr>
          <p:cNvPr id="5" name="Frame 4">
            <a:extLst>
              <a:ext uri="{FF2B5EF4-FFF2-40B4-BE49-F238E27FC236}">
                <a16:creationId xmlns:a16="http://schemas.microsoft.com/office/drawing/2014/main" id="{7F03D8F9-BE3A-654E-B0BE-8CC39C39D0F4}"/>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521784502"/>
      </p:ext>
    </p:extLst>
  </p:cSld>
  <p:clrMapOvr>
    <a:masterClrMapping/>
  </p:clrMapOvr>
  <p:transition spd="med" advClick="0" advTm="8000">
    <p:push dir="u"/>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152563"/>
            <a:ext cx="5156791" cy="2123658"/>
          </a:xfrm>
          <a:prstGeom prst="rect">
            <a:avLst/>
          </a:prstGeom>
          <a:noFill/>
        </p:spPr>
        <p:txBody>
          <a:bodyPr wrap="square" rtlCol="0">
            <a:spAutoFit/>
          </a:bodyPr>
          <a:lstStyle/>
          <a:p>
            <a:pPr algn="ctr"/>
            <a:r>
              <a:rPr lang="en-US" sz="6600" dirty="0"/>
              <a:t>SEXUAL ORIENTATION</a:t>
            </a:r>
          </a:p>
        </p:txBody>
      </p:sp>
      <p:sp>
        <p:nvSpPr>
          <p:cNvPr id="4" name="Frame 3">
            <a:extLst>
              <a:ext uri="{FF2B5EF4-FFF2-40B4-BE49-F238E27FC236}">
                <a16:creationId xmlns:a16="http://schemas.microsoft.com/office/drawing/2014/main" id="{D0F2D151-85B6-DC4A-A904-EA65EA52AF96}"/>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024026274"/>
      </p:ext>
    </p:extLst>
  </p:cSld>
  <p:clrMapOvr>
    <a:masterClrMapping/>
  </p:clrMapOvr>
  <p:transition spd="med" advClick="0" advTm="8000">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645005"/>
            <a:ext cx="5156791" cy="1323439"/>
          </a:xfrm>
          <a:prstGeom prst="rect">
            <a:avLst/>
          </a:prstGeom>
          <a:noFill/>
        </p:spPr>
        <p:txBody>
          <a:bodyPr wrap="square" rtlCol="0">
            <a:spAutoFit/>
          </a:bodyPr>
          <a:lstStyle/>
          <a:p>
            <a:pPr algn="ctr"/>
            <a:r>
              <a:rPr lang="en-US" sz="8000" dirty="0"/>
              <a:t>GAY</a:t>
            </a:r>
          </a:p>
        </p:txBody>
      </p:sp>
      <p:sp>
        <p:nvSpPr>
          <p:cNvPr id="4" name="Frame 3">
            <a:extLst>
              <a:ext uri="{FF2B5EF4-FFF2-40B4-BE49-F238E27FC236}">
                <a16:creationId xmlns:a16="http://schemas.microsoft.com/office/drawing/2014/main" id="{D323E38B-1CE9-3741-BF35-61F17DFB69C4}"/>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303719395"/>
      </p:ext>
    </p:extLst>
  </p:cSld>
  <p:clrMapOvr>
    <a:masterClrMapping/>
  </p:clrMapOvr>
  <p:transition spd="med" advClick="0" advTm="8000">
    <p:push dir="u"/>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845060"/>
            <a:ext cx="5124893" cy="923330"/>
          </a:xfrm>
          <a:prstGeom prst="rect">
            <a:avLst/>
          </a:prstGeom>
          <a:noFill/>
        </p:spPr>
        <p:txBody>
          <a:bodyPr wrap="square" rtlCol="0">
            <a:spAutoFit/>
          </a:bodyPr>
          <a:lstStyle/>
          <a:p>
            <a:r>
              <a:rPr lang="en-US" dirty="0"/>
              <a:t>Refers to a person’s deep-seated feelings of sexual and romantic attraction to other people (or to no one).</a:t>
            </a:r>
          </a:p>
        </p:txBody>
      </p:sp>
      <p:sp>
        <p:nvSpPr>
          <p:cNvPr id="5" name="Frame 4">
            <a:extLst>
              <a:ext uri="{FF2B5EF4-FFF2-40B4-BE49-F238E27FC236}">
                <a16:creationId xmlns:a16="http://schemas.microsoft.com/office/drawing/2014/main" id="{BFDB2B6B-B9B4-4646-8FE1-D1FC2807F587}"/>
              </a:ext>
            </a:extLst>
          </p:cNvPr>
          <p:cNvSpPr/>
          <p:nvPr/>
        </p:nvSpPr>
        <p:spPr>
          <a:xfrm>
            <a:off x="2743199"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561631561"/>
      </p:ext>
    </p:extLst>
  </p:cSld>
  <p:clrMapOvr>
    <a:masterClrMapping/>
  </p:clrMapOvr>
  <p:transition spd="med" advClick="0" advTm="8000">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845060"/>
            <a:ext cx="5124893" cy="646331"/>
          </a:xfrm>
          <a:prstGeom prst="rect">
            <a:avLst/>
          </a:prstGeom>
          <a:noFill/>
        </p:spPr>
        <p:txBody>
          <a:bodyPr wrap="square" rtlCol="0">
            <a:spAutoFit/>
          </a:bodyPr>
          <a:lstStyle/>
          <a:p>
            <a:r>
              <a:rPr lang="en-US" dirty="0"/>
              <a:t>A person who is attracted to those of the same gender; often used to refer to men.</a:t>
            </a:r>
          </a:p>
        </p:txBody>
      </p:sp>
      <p:sp>
        <p:nvSpPr>
          <p:cNvPr id="5" name="Frame 4">
            <a:extLst>
              <a:ext uri="{FF2B5EF4-FFF2-40B4-BE49-F238E27FC236}">
                <a16:creationId xmlns:a16="http://schemas.microsoft.com/office/drawing/2014/main" id="{0C270CD4-19EA-514A-AD73-7AEF1F495099}"/>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509625101"/>
      </p:ext>
    </p:extLst>
  </p:cSld>
  <p:clrMapOvr>
    <a:masterClrMapping/>
  </p:clrMapOvr>
  <p:transition spd="med" advClick="0" advTm="8000">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645005"/>
            <a:ext cx="5156791" cy="1323439"/>
          </a:xfrm>
          <a:prstGeom prst="rect">
            <a:avLst/>
          </a:prstGeom>
          <a:noFill/>
        </p:spPr>
        <p:txBody>
          <a:bodyPr wrap="square" rtlCol="0">
            <a:spAutoFit/>
          </a:bodyPr>
          <a:lstStyle/>
          <a:p>
            <a:pPr algn="ctr"/>
            <a:r>
              <a:rPr lang="en-US" sz="8000" dirty="0"/>
              <a:t>ALLY</a:t>
            </a:r>
          </a:p>
        </p:txBody>
      </p:sp>
      <p:sp>
        <p:nvSpPr>
          <p:cNvPr id="4" name="Frame 3">
            <a:extLst>
              <a:ext uri="{FF2B5EF4-FFF2-40B4-BE49-F238E27FC236}">
                <a16:creationId xmlns:a16="http://schemas.microsoft.com/office/drawing/2014/main" id="{D1055106-7081-0F49-A57A-2EC265DFC4C1}"/>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535701086"/>
      </p:ext>
    </p:extLst>
  </p:cSld>
  <p:clrMapOvr>
    <a:masterClrMapping/>
  </p:clrMapOvr>
  <p:transition spd="med" advClick="0" advTm="8000">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6451AD1D-7E99-B748-9D01-D085643B70CD}"/>
              </a:ext>
            </a:extLst>
          </p:cNvPr>
          <p:cNvSpPr txBox="1"/>
          <p:nvPr/>
        </p:nvSpPr>
        <p:spPr>
          <a:xfrm>
            <a:off x="3354572" y="2568061"/>
            <a:ext cx="5124893" cy="1477328"/>
          </a:xfrm>
          <a:prstGeom prst="rect">
            <a:avLst/>
          </a:prstGeom>
          <a:noFill/>
        </p:spPr>
        <p:txBody>
          <a:bodyPr wrap="square" rtlCol="0">
            <a:spAutoFit/>
          </a:bodyPr>
          <a:lstStyle/>
          <a:p>
            <a:r>
              <a:rPr lang="en-US" dirty="0"/>
              <a:t>A person who supports and celebrates trans and queer identities, interrupts and challenges </a:t>
            </a:r>
            <a:r>
              <a:rPr lang="en-US" dirty="0" err="1"/>
              <a:t>queerphobia</a:t>
            </a:r>
            <a:r>
              <a:rPr lang="en-US" dirty="0"/>
              <a:t> and heterosexist remarks and actions of others, and willingly explores these biases within themselves.</a:t>
            </a:r>
          </a:p>
        </p:txBody>
      </p:sp>
      <p:sp>
        <p:nvSpPr>
          <p:cNvPr id="5" name="Frame 4">
            <a:extLst>
              <a:ext uri="{FF2B5EF4-FFF2-40B4-BE49-F238E27FC236}">
                <a16:creationId xmlns:a16="http://schemas.microsoft.com/office/drawing/2014/main" id="{70BC4DB1-6FF9-CE40-8A4C-C66E7A06EAB8}"/>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060435236"/>
      </p:ext>
    </p:extLst>
  </p:cSld>
  <p:clrMapOvr>
    <a:masterClrMapping/>
  </p:clrMapOvr>
  <p:transition spd="med" advClick="0" advTm="8000">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1E9C18CF-28EC-4644-BD69-EE0A25C3B4B5}"/>
              </a:ext>
            </a:extLst>
          </p:cNvPr>
          <p:cNvSpPr/>
          <p:nvPr/>
        </p:nvSpPr>
        <p:spPr>
          <a:xfrm>
            <a:off x="2743201" y="1212111"/>
            <a:ext cx="6347637" cy="41892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2CFD9D36-5495-CF46-928A-D380D6E05B85}"/>
              </a:ext>
            </a:extLst>
          </p:cNvPr>
          <p:cNvSpPr txBox="1"/>
          <p:nvPr/>
        </p:nvSpPr>
        <p:spPr>
          <a:xfrm>
            <a:off x="3338623" y="2645005"/>
            <a:ext cx="5156791" cy="1323439"/>
          </a:xfrm>
          <a:prstGeom prst="rect">
            <a:avLst/>
          </a:prstGeom>
          <a:noFill/>
        </p:spPr>
        <p:txBody>
          <a:bodyPr wrap="square" rtlCol="0">
            <a:spAutoFit/>
          </a:bodyPr>
          <a:lstStyle/>
          <a:p>
            <a:pPr algn="ctr"/>
            <a:r>
              <a:rPr lang="en-US" sz="8000" dirty="0"/>
              <a:t>LESBIAN</a:t>
            </a:r>
          </a:p>
        </p:txBody>
      </p:sp>
      <p:sp>
        <p:nvSpPr>
          <p:cNvPr id="4" name="Frame 3">
            <a:extLst>
              <a:ext uri="{FF2B5EF4-FFF2-40B4-BE49-F238E27FC236}">
                <a16:creationId xmlns:a16="http://schemas.microsoft.com/office/drawing/2014/main" id="{B82C5580-65B0-404C-848A-C7F5A897335B}"/>
              </a:ext>
            </a:extLst>
          </p:cNvPr>
          <p:cNvSpPr/>
          <p:nvPr/>
        </p:nvSpPr>
        <p:spPr>
          <a:xfrm>
            <a:off x="2743201" y="1212111"/>
            <a:ext cx="6347637" cy="4189228"/>
          </a:xfrm>
          <a:prstGeom prst="frame">
            <a:avLst/>
          </a:prstGeom>
          <a:gradFill>
            <a:gsLst>
              <a:gs pos="0">
                <a:srgbClr val="FF0054"/>
              </a:gs>
              <a:gs pos="31000">
                <a:srgbClr val="FFFF00"/>
              </a:gs>
              <a:gs pos="83000">
                <a:schemeClr val="accent1"/>
              </a:gs>
              <a:gs pos="100000">
                <a:srgbClr val="7030A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424254713"/>
      </p:ext>
    </p:extLst>
  </p:cSld>
  <p:clrMapOvr>
    <a:masterClrMapping/>
  </p:clrMapOvr>
  <p:transition spd="med" advClick="0" advTm="8000">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1844</TotalTime>
  <Words>686</Words>
  <Application>Microsoft Macintosh PowerPoint</Application>
  <PresentationFormat>Widescreen</PresentationFormat>
  <Paragraphs>52</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Gidinski</dc:creator>
  <cp:lastModifiedBy>Bryan Gidinski</cp:lastModifiedBy>
  <cp:revision>12</cp:revision>
  <dcterms:created xsi:type="dcterms:W3CDTF">2019-06-05T16:06:26Z</dcterms:created>
  <dcterms:modified xsi:type="dcterms:W3CDTF">2019-10-08T04:52:16Z</dcterms:modified>
</cp:coreProperties>
</file>